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89"/>
  </p:notesMasterIdLst>
  <p:sldIdLst>
    <p:sldId id="256" r:id="rId2"/>
    <p:sldId id="257" r:id="rId3"/>
    <p:sldId id="258" r:id="rId4"/>
    <p:sldId id="259" r:id="rId5"/>
    <p:sldId id="346" r:id="rId6"/>
    <p:sldId id="262" r:id="rId7"/>
    <p:sldId id="351" r:id="rId8"/>
    <p:sldId id="352" r:id="rId9"/>
    <p:sldId id="353" r:id="rId10"/>
    <p:sldId id="264" r:id="rId11"/>
    <p:sldId id="354" r:id="rId12"/>
    <p:sldId id="267" r:id="rId13"/>
    <p:sldId id="281" r:id="rId14"/>
    <p:sldId id="282" r:id="rId15"/>
    <p:sldId id="280" r:id="rId16"/>
    <p:sldId id="283" r:id="rId17"/>
    <p:sldId id="284" r:id="rId18"/>
    <p:sldId id="285" r:id="rId19"/>
    <p:sldId id="286" r:id="rId20"/>
    <p:sldId id="287" r:id="rId21"/>
    <p:sldId id="288" r:id="rId22"/>
    <p:sldId id="268" r:id="rId23"/>
    <p:sldId id="291" r:id="rId24"/>
    <p:sldId id="289" r:id="rId25"/>
    <p:sldId id="290" r:id="rId26"/>
    <p:sldId id="292" r:id="rId27"/>
    <p:sldId id="293" r:id="rId28"/>
    <p:sldId id="269" r:id="rId29"/>
    <p:sldId id="295" r:id="rId30"/>
    <p:sldId id="344" r:id="rId31"/>
    <p:sldId id="297" r:id="rId32"/>
    <p:sldId id="296" r:id="rId33"/>
    <p:sldId id="298" r:id="rId34"/>
    <p:sldId id="299" r:id="rId35"/>
    <p:sldId id="300" r:id="rId36"/>
    <p:sldId id="345" r:id="rId37"/>
    <p:sldId id="302" r:id="rId38"/>
    <p:sldId id="270" r:id="rId39"/>
    <p:sldId id="303" r:id="rId40"/>
    <p:sldId id="304" r:id="rId41"/>
    <p:sldId id="305" r:id="rId42"/>
    <p:sldId id="306" r:id="rId43"/>
    <p:sldId id="307" r:id="rId44"/>
    <p:sldId id="308" r:id="rId45"/>
    <p:sldId id="309" r:id="rId46"/>
    <p:sldId id="310" r:id="rId47"/>
    <p:sldId id="272" r:id="rId48"/>
    <p:sldId id="311" r:id="rId49"/>
    <p:sldId id="323" r:id="rId50"/>
    <p:sldId id="312" r:id="rId51"/>
    <p:sldId id="313" r:id="rId52"/>
    <p:sldId id="314" r:id="rId53"/>
    <p:sldId id="324" r:id="rId54"/>
    <p:sldId id="315" r:id="rId55"/>
    <p:sldId id="325" r:id="rId56"/>
    <p:sldId id="273" r:id="rId57"/>
    <p:sldId id="326" r:id="rId58"/>
    <p:sldId id="328" r:id="rId59"/>
    <p:sldId id="327" r:id="rId60"/>
    <p:sldId id="316" r:id="rId61"/>
    <p:sldId id="329" r:id="rId62"/>
    <p:sldId id="317" r:id="rId63"/>
    <p:sldId id="330" r:id="rId64"/>
    <p:sldId id="331" r:id="rId65"/>
    <p:sldId id="318" r:id="rId66"/>
    <p:sldId id="332" r:id="rId67"/>
    <p:sldId id="333" r:id="rId68"/>
    <p:sldId id="319" r:id="rId69"/>
    <p:sldId id="334" r:id="rId70"/>
    <p:sldId id="320" r:id="rId71"/>
    <p:sldId id="335" r:id="rId72"/>
    <p:sldId id="336" r:id="rId73"/>
    <p:sldId id="337" r:id="rId74"/>
    <p:sldId id="338" r:id="rId75"/>
    <p:sldId id="339" r:id="rId76"/>
    <p:sldId id="274" r:id="rId77"/>
    <p:sldId id="340" r:id="rId78"/>
    <p:sldId id="341" r:id="rId79"/>
    <p:sldId id="321" r:id="rId80"/>
    <p:sldId id="342" r:id="rId81"/>
    <p:sldId id="343" r:id="rId82"/>
    <p:sldId id="322" r:id="rId83"/>
    <p:sldId id="279" r:id="rId84"/>
    <p:sldId id="349" r:id="rId85"/>
    <p:sldId id="350" r:id="rId86"/>
    <p:sldId id="348" r:id="rId87"/>
    <p:sldId id="355"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Lato" panose="020B0604020202020204" charset="0"/>
      <p:regular r:id="rId94"/>
      <p:bold r:id="rId95"/>
      <p:italic r:id="rId96"/>
      <p:boldItalic r:id="rId97"/>
    </p:embeddedFont>
    <p:embeddedFont>
      <p:font typeface="Calibri Light" panose="020F0302020204030204" pitchFamily="34" charset="0"/>
      <p:regular r:id="rId98"/>
      <p: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0" roundtripDataSignature="AMtx7miMRpusmwZstaWds7JsubHhewx/n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0" autoAdjust="0"/>
    <p:restoredTop sz="94660"/>
  </p:normalViewPr>
  <p:slideViewPr>
    <p:cSldViewPr snapToGrid="0">
      <p:cViewPr varScale="1">
        <p:scale>
          <a:sx n="106" d="100"/>
          <a:sy n="106" d="100"/>
        </p:scale>
        <p:origin x="96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Windows10\Documents\Rohit\SQL\Visualization.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Num_of_Customers month-wise</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'Visualization '!$B$1</c:f>
              <c:strCache>
                <c:ptCount val="1"/>
                <c:pt idx="0">
                  <c:v>Num_of_Customers</c:v>
                </c:pt>
              </c:strCache>
            </c:strRef>
          </c:tx>
          <c:spPr>
            <a:ln w="9525" cap="flat" cmpd="sng" algn="ctr">
              <a:solidFill>
                <a:schemeClr val="accent1">
                  <a:alpha val="70000"/>
                </a:schemeClr>
              </a:solidFill>
              <a:prstDash val="sysDot"/>
              <a:round/>
            </a:ln>
            <a:effectLst/>
          </c:spPr>
          <c:marker>
            <c:symbol val="circle"/>
            <c:size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rnd">
                      <a:solidFill>
                        <a:schemeClr val="dk1">
                          <a:lumMod val="35000"/>
                          <a:lumOff val="65000"/>
                        </a:schemeClr>
                      </a:solidFill>
                      <a:round/>
                    </a:ln>
                    <a:effectLst/>
                  </c:spPr>
                </c15:leaderLines>
              </c:ext>
            </c:extLst>
          </c:dLbls>
          <c:xVal>
            <c:numRef>
              <c:f>'Visualization '!$A$2:$A$13</c:f>
              <c:numCache>
                <c:formatCode>General</c:formatCode>
                <c:ptCount val="12"/>
                <c:pt idx="0">
                  <c:v>12</c:v>
                </c:pt>
                <c:pt idx="1">
                  <c:v>11</c:v>
                </c:pt>
                <c:pt idx="2">
                  <c:v>10</c:v>
                </c:pt>
                <c:pt idx="3">
                  <c:v>9</c:v>
                </c:pt>
                <c:pt idx="4">
                  <c:v>8</c:v>
                </c:pt>
                <c:pt idx="5">
                  <c:v>7</c:v>
                </c:pt>
                <c:pt idx="6">
                  <c:v>6</c:v>
                </c:pt>
                <c:pt idx="7">
                  <c:v>5</c:v>
                </c:pt>
                <c:pt idx="8">
                  <c:v>4</c:v>
                </c:pt>
                <c:pt idx="9">
                  <c:v>3</c:v>
                </c:pt>
                <c:pt idx="10">
                  <c:v>2</c:v>
                </c:pt>
                <c:pt idx="11">
                  <c:v>1</c:v>
                </c:pt>
              </c:numCache>
            </c:numRef>
          </c:xVal>
          <c:yVal>
            <c:numRef>
              <c:f>'Visualization '!$B$2:$B$13</c:f>
              <c:numCache>
                <c:formatCode>General</c:formatCode>
                <c:ptCount val="12"/>
                <c:pt idx="0">
                  <c:v>1409</c:v>
                </c:pt>
                <c:pt idx="1">
                  <c:v>1437</c:v>
                </c:pt>
                <c:pt idx="2">
                  <c:v>831</c:v>
                </c:pt>
                <c:pt idx="3">
                  <c:v>1356</c:v>
                </c:pt>
                <c:pt idx="4">
                  <c:v>674</c:v>
                </c:pt>
                <c:pt idx="5">
                  <c:v>721</c:v>
                </c:pt>
                <c:pt idx="6">
                  <c:v>765</c:v>
                </c:pt>
                <c:pt idx="7">
                  <c:v>694</c:v>
                </c:pt>
                <c:pt idx="8">
                  <c:v>653</c:v>
                </c:pt>
                <c:pt idx="9">
                  <c:v>654</c:v>
                </c:pt>
                <c:pt idx="10">
                  <c:v>324</c:v>
                </c:pt>
                <c:pt idx="11">
                  <c:v>482</c:v>
                </c:pt>
              </c:numCache>
            </c:numRef>
          </c:yVal>
          <c:smooth val="0"/>
        </c:ser>
        <c:dLbls>
          <c:dLblPos val="t"/>
          <c:showLegendKey val="0"/>
          <c:showVal val="1"/>
          <c:showCatName val="0"/>
          <c:showSerName val="0"/>
          <c:showPercent val="0"/>
          <c:showBubbleSize val="0"/>
        </c:dLbls>
        <c:axId val="338737088"/>
        <c:axId val="338736696"/>
      </c:scatterChart>
      <c:valAx>
        <c:axId val="33873708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0000"/>
                <a:lumOff val="80000"/>
              </a:schemeClr>
            </a:solidFill>
            <a:round/>
          </a:ln>
          <a:effectLst/>
        </c:spPr>
        <c:txPr>
          <a:bodyPr rot="-60000000" spcFirstLastPara="1" vertOverflow="ellipsis" vert="horz" wrap="square" anchor="ctr" anchorCtr="1"/>
          <a:lstStyle/>
          <a:p>
            <a:pPr>
              <a:defRPr sz="900" b="0" i="0" u="none" strike="noStrike" kern="1200" spc="0" baseline="0">
                <a:solidFill>
                  <a:schemeClr val="dk1">
                    <a:lumMod val="65000"/>
                    <a:lumOff val="35000"/>
                  </a:schemeClr>
                </a:solidFill>
                <a:latin typeface="+mn-lt"/>
                <a:ea typeface="+mn-ea"/>
                <a:cs typeface="+mn-cs"/>
              </a:defRPr>
            </a:pPr>
            <a:endParaRPr lang="en-US"/>
          </a:p>
        </c:txPr>
        <c:crossAx val="338736696"/>
        <c:crosses val="autoZero"/>
        <c:crossBetween val="midCat"/>
      </c:valAx>
      <c:valAx>
        <c:axId val="33873669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900" b="0" i="0" u="none" strike="noStrike" kern="1200" spc="0" baseline="0">
                <a:solidFill>
                  <a:schemeClr val="dk1">
                    <a:lumMod val="65000"/>
                    <a:lumOff val="35000"/>
                  </a:schemeClr>
                </a:solidFill>
                <a:latin typeface="+mn-lt"/>
                <a:ea typeface="+mn-ea"/>
                <a:cs typeface="+mn-cs"/>
              </a:defRPr>
            </a:pPr>
            <a:endParaRPr lang="en-US"/>
          </a:p>
        </c:txPr>
        <c:crossAx val="338737088"/>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Num_of_Customers year wise</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'Visualization '!$F$1</c:f>
              <c:strCache>
                <c:ptCount val="1"/>
                <c:pt idx="0">
                  <c:v>Num_of_Customers</c:v>
                </c:pt>
              </c:strCache>
            </c:strRef>
          </c:tx>
          <c:spPr>
            <a:ln w="22225" cap="rnd" cmpd="sng" algn="ctr">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'Visualization '!$E$2:$E$5</c:f>
              <c:numCache>
                <c:formatCode>General</c:formatCode>
                <c:ptCount val="4"/>
                <c:pt idx="0">
                  <c:v>2019</c:v>
                </c:pt>
                <c:pt idx="1">
                  <c:v>2018</c:v>
                </c:pt>
                <c:pt idx="2">
                  <c:v>2017</c:v>
                </c:pt>
                <c:pt idx="3">
                  <c:v>2016</c:v>
                </c:pt>
              </c:numCache>
            </c:numRef>
          </c:cat>
          <c:val>
            <c:numRef>
              <c:f>'Visualization '!$F$2:$F$5</c:f>
              <c:numCache>
                <c:formatCode>General</c:formatCode>
                <c:ptCount val="4"/>
                <c:pt idx="0">
                  <c:v>3313</c:v>
                </c:pt>
                <c:pt idx="1">
                  <c:v>2593</c:v>
                </c:pt>
                <c:pt idx="2">
                  <c:v>2143</c:v>
                </c:pt>
                <c:pt idx="3">
                  <c:v>1951</c:v>
                </c:pt>
              </c:numCache>
            </c:numRef>
          </c:val>
          <c:smooth val="0"/>
        </c:ser>
        <c:dLbls>
          <c:dLblPos val="ctr"/>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38737480"/>
        <c:axId val="338733952"/>
      </c:lineChart>
      <c:catAx>
        <c:axId val="338737480"/>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338733952"/>
        <c:crosses val="autoZero"/>
        <c:auto val="1"/>
        <c:lblAlgn val="ctr"/>
        <c:lblOffset val="100"/>
        <c:noMultiLvlLbl val="0"/>
      </c:catAx>
      <c:valAx>
        <c:axId val="338733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338737480"/>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0" i="0" u="none" strike="noStrike" kern="1200" spc="0" normalizeH="0" baseline="0">
              <a:solidFill>
                <a:schemeClr val="tx1">
                  <a:lumMod val="65000"/>
                  <a:lumOff val="35000"/>
                </a:schemeClr>
              </a:solidFill>
              <a:latin typeface="+mj-lt"/>
              <a:ea typeface="+mj-ea"/>
              <a:cs typeface="+mj-cs"/>
            </a:defRPr>
          </a:pPr>
          <a:endParaRPr lang="en-US"/>
        </a:p>
      </c:txPr>
    </c:title>
    <c:autoTitleDeleted val="0"/>
    <c:plotArea>
      <c:layout/>
      <c:scatterChart>
        <c:scatterStyle val="lineMarker"/>
        <c:varyColors val="0"/>
        <c:ser>
          <c:idx val="0"/>
          <c:order val="0"/>
          <c:tx>
            <c:strRef>
              <c:f>'Visualization '!$J$1</c:f>
              <c:strCache>
                <c:ptCount val="1"/>
                <c:pt idx="0">
                  <c:v>Sum of accont balance </c:v>
                </c:pt>
              </c:strCache>
            </c:strRef>
          </c:tx>
          <c:spPr>
            <a:ln w="25400" cap="flat" cmpd="dbl" algn="ctr">
              <a:noFill/>
              <a:round/>
            </a:ln>
            <a:effectLst/>
          </c:spPr>
          <c:marker>
            <c:symbol val="circle"/>
            <c:size val="6"/>
            <c:spPr>
              <a:noFill/>
              <a:ln w="34925" cap="flat" cmpd="dbl" algn="ctr">
                <a:solidFill>
                  <a:schemeClr val="accent1">
                    <a:lumMod val="75000"/>
                    <a:alpha val="70000"/>
                  </a:schemeClr>
                </a:solidFill>
                <a:round/>
              </a:ln>
              <a:effectLst/>
            </c:spPr>
          </c:marker>
          <c:xVal>
            <c:numRef>
              <c:f>'Visualization '!$I$2:$I$5</c:f>
              <c:numCache>
                <c:formatCode>General</c:formatCode>
                <c:ptCount val="4"/>
                <c:pt idx="0">
                  <c:v>1</c:v>
                </c:pt>
                <c:pt idx="1">
                  <c:v>3</c:v>
                </c:pt>
                <c:pt idx="2">
                  <c:v>2</c:v>
                </c:pt>
                <c:pt idx="3">
                  <c:v>4</c:v>
                </c:pt>
              </c:numCache>
            </c:numRef>
          </c:xVal>
          <c:yVal>
            <c:numRef>
              <c:f>'Visualization '!$J$2:$J$5</c:f>
              <c:numCache>
                <c:formatCode>General</c:formatCode>
                <c:ptCount val="4"/>
                <c:pt idx="0">
                  <c:v>141801517</c:v>
                </c:pt>
                <c:pt idx="1">
                  <c:v>23490853.199999999</c:v>
                </c:pt>
                <c:pt idx="2">
                  <c:v>35107391.490000002</c:v>
                </c:pt>
                <c:pt idx="3">
                  <c:v>6285823.4000000004</c:v>
                </c:pt>
              </c:numCache>
            </c:numRef>
          </c:yVal>
          <c:smooth val="0"/>
        </c:ser>
        <c:dLbls>
          <c:showLegendKey val="0"/>
          <c:showVal val="0"/>
          <c:showCatName val="0"/>
          <c:showSerName val="0"/>
          <c:showPercent val="0"/>
          <c:showBubbleSize val="0"/>
        </c:dLbls>
        <c:axId val="338734736"/>
        <c:axId val="338735128"/>
      </c:scatterChart>
      <c:valAx>
        <c:axId val="33873473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338735128"/>
        <c:crosses val="autoZero"/>
        <c:crossBetween val="midCat"/>
      </c:valAx>
      <c:valAx>
        <c:axId val="33873512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87347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900"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900" kern="1200" spc="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tx1">
        <a:lumMod val="65000"/>
        <a:lumOff val="35000"/>
      </a:schemeClr>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5400" cap="flat" cmpd="dbl" algn="ctr">
        <a:solidFill>
          <a:schemeClr val="phClr">
            <a:alpha val="50000"/>
          </a:schemeClr>
        </a:solidFill>
        <a:round/>
      </a:ln>
    </cs:spPr>
  </cs:dataPointLine>
  <cs:dataPointMarker>
    <cs:lnRef idx="0">
      <cs:styleClr val="auto"/>
    </cs:lnRef>
    <cs:fillRef idx="0">
      <cs:styleClr val="auto"/>
    </cs:fillRef>
    <cs:effectRef idx="0"/>
    <cs:fontRef idx="minor">
      <a:schemeClr val="dk1"/>
    </cs:fontRef>
    <cs:spPr>
      <a:ln w="34925" cap="flat" cmpd="dbl" algn="ctr">
        <a:solidFill>
          <a:schemeClr val="phClr">
            <a:lumMod val="75000"/>
            <a:alpha val="70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kern="1200" spc="0" normalizeH="0" baseline="0"/>
  </cs:title>
  <cs:trendline>
    <cs:lnRef idx="0">
      <cs:styleClr val="0"/>
    </cs:lnRef>
    <cs:fillRef idx="0"/>
    <cs:effectRef idx="0"/>
    <cs:fontRef idx="minor">
      <a:schemeClr val="tx1"/>
    </cs:fontRef>
    <cs:spPr>
      <a:ln w="38100" cap="rnd" cmpd="sng" algn="ctr">
        <a:solidFill>
          <a:schemeClr val="phClr">
            <a:lumMod val="75000"/>
            <a:alpha val="25000"/>
          </a:scheme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b="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24109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66376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8183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7153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0686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02775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332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9154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14987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073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1240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42865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5838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2894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4470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5792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7076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6579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1153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7760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0663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7484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86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14733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14200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660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0921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5342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12527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25386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5918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3561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2488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094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9168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3391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133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843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0606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548607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7496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9755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3500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9349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939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23693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7668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67065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1178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55560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1131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63389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7684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27073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1163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066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40355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0045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15115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3044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92318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14987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98781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4503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93770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56872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806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28946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77936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72738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85468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08805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4415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36935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633107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97659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767516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5619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32692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7635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293388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62347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69151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15963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690328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143652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056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6202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3C0BE5-10C0-4A34-B7EC-458CF9680FA7}" type="datetimeFigureOut">
              <a:rPr lang="en-IN" smtClean="0"/>
              <a:t>05-06-2024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788051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3C0BE5-10C0-4A34-B7EC-458CF9680FA7}" type="datetimeFigureOut">
              <a:rPr lang="en-IN" smtClean="0"/>
              <a:t>05-06-2024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312527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3C0BE5-10C0-4A34-B7EC-458CF9680FA7}" type="datetimeFigureOut">
              <a:rPr lang="en-IN" smtClean="0"/>
              <a:t>05-06-2024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329320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3C0BE5-10C0-4A34-B7EC-458CF9680FA7}" type="datetimeFigureOut">
              <a:rPr lang="en-IN" smtClean="0"/>
              <a:t>05-06-2024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12977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3C0BE5-10C0-4A34-B7EC-458CF9680FA7}" type="datetimeFigureOut">
              <a:rPr lang="en-IN" smtClean="0"/>
              <a:t>05-06-2024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380336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3C0BE5-10C0-4A34-B7EC-458CF9680FA7}" type="datetimeFigureOut">
              <a:rPr lang="en-IN" smtClean="0"/>
              <a:t>05-06-2024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166077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A3C0BE5-10C0-4A34-B7EC-458CF9680FA7}" type="datetimeFigureOut">
              <a:rPr lang="en-IN" smtClean="0"/>
              <a:t>05-06-2024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546119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A3C0BE5-10C0-4A34-B7EC-458CF9680FA7}" type="datetimeFigureOut">
              <a:rPr lang="en-IN" smtClean="0"/>
              <a:t>05-06-2024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5970137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C0BE5-10C0-4A34-B7EC-458CF9680FA7}" type="datetimeFigureOut">
              <a:rPr lang="en-IN" smtClean="0"/>
              <a:t>05-06-2024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93391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C0BE5-10C0-4A34-B7EC-458CF9680FA7}" type="datetimeFigureOut">
              <a:rPr lang="en-IN" smtClean="0"/>
              <a:t>05-06-2024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62565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C0BE5-10C0-4A34-B7EC-458CF9680FA7}" type="datetimeFigureOut">
              <a:rPr lang="en-IN" smtClean="0"/>
              <a:t>05-06-2024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647885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A3C0BE5-10C0-4A34-B7EC-458CF9680FA7}" type="datetimeFigureOut">
              <a:rPr lang="en-IN" smtClean="0"/>
              <a:t>05-06-2024</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968491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drive/folders/1Wzohnq1gzFFO3vNcxFx9SGzp9LDPw3IC?usp=sharin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p:nvPr/>
        </p:nvSpPr>
        <p:spPr>
          <a:xfrm>
            <a:off x="733200" y="3550575"/>
            <a:ext cx="76776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GB" sz="2400" b="1" i="0" u="none" strike="noStrike" cap="none" dirty="0">
                <a:solidFill>
                  <a:srgbClr val="000000"/>
                </a:solidFill>
                <a:latin typeface="Lato"/>
                <a:ea typeface="Lato"/>
                <a:cs typeface="Lato"/>
                <a:sym typeface="Lato"/>
              </a:rPr>
              <a:t>Capstone Project: </a:t>
            </a:r>
            <a:endParaRPr sz="2400" b="1" i="0" u="none" strike="noStrike" cap="none" dirty="0">
              <a:solidFill>
                <a:srgbClr val="000000"/>
              </a:solidFill>
              <a:latin typeface="Lato"/>
              <a:ea typeface="Lato"/>
              <a:cs typeface="Lato"/>
              <a:sym typeface="Lato"/>
            </a:endParaRPr>
          </a:p>
          <a:p>
            <a:pPr marL="0" marR="0" lvl="0" indent="0" algn="l" rtl="0">
              <a:lnSpc>
                <a:spcPct val="100000"/>
              </a:lnSpc>
              <a:spcBef>
                <a:spcPts val="0"/>
              </a:spcBef>
              <a:spcAft>
                <a:spcPts val="0"/>
              </a:spcAft>
              <a:buClr>
                <a:schemeClr val="dk1"/>
              </a:buClr>
              <a:buSzPts val="1100"/>
              <a:buFont typeface="Arial"/>
              <a:buNone/>
            </a:pPr>
            <a:r>
              <a:rPr lang="en-GB" sz="2400" b="1" i="0" u="none" strike="noStrike" cap="none" dirty="0">
                <a:solidFill>
                  <a:srgbClr val="000000"/>
                </a:solidFill>
                <a:latin typeface="Lato"/>
                <a:ea typeface="Lato"/>
                <a:cs typeface="Lato"/>
                <a:sym typeface="Lato"/>
              </a:rPr>
              <a:t>Analytical CRM Development for a Bank</a:t>
            </a:r>
            <a:endParaRPr sz="2400" b="1" i="0" u="none" strike="noStrike" cap="none" dirty="0">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9"/>
          <p:cNvSpPr txBox="1"/>
          <p:nvPr/>
        </p:nvSpPr>
        <p:spPr>
          <a:xfrm>
            <a:off x="519550" y="476250"/>
            <a:ext cx="8197200" cy="427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1" i="0" u="none" strike="noStrike" cap="none" dirty="0">
              <a:solidFill>
                <a:srgbClr val="000000"/>
              </a:solidFill>
              <a:latin typeface="Arial"/>
              <a:ea typeface="Arial"/>
              <a:cs typeface="Arial"/>
              <a:sym typeface="Arial"/>
            </a:endParaRPr>
          </a:p>
          <a:p>
            <a:pPr marL="3200400" marR="0" lvl="0" indent="0" algn="l" rtl="0">
              <a:lnSpc>
                <a:spcPct val="100000"/>
              </a:lnSpc>
              <a:spcBef>
                <a:spcPts val="0"/>
              </a:spcBef>
              <a:spcAft>
                <a:spcPts val="0"/>
              </a:spcAft>
              <a:buClr>
                <a:srgbClr val="000000"/>
              </a:buClr>
              <a:buSzPts val="3700"/>
              <a:buFont typeface="Arial"/>
              <a:buNone/>
            </a:pPr>
            <a:r>
              <a:rPr lang="en-GB" sz="3700" b="1" i="0" u="none" strike="noStrike" cap="none" dirty="0">
                <a:solidFill>
                  <a:srgbClr val="000000"/>
                </a:solidFill>
                <a:latin typeface="Arial"/>
                <a:ea typeface="Arial"/>
                <a:cs typeface="Arial"/>
                <a:sym typeface="Arial"/>
              </a:rPr>
              <a:t>Tasks</a:t>
            </a:r>
            <a:endParaRPr sz="3700" b="1" i="0" u="none" strike="noStrike" cap="none" dirty="0">
              <a:solidFill>
                <a:srgbClr val="000000"/>
              </a:solidFill>
              <a:latin typeface="Arial"/>
              <a:ea typeface="Arial"/>
              <a:cs typeface="Arial"/>
              <a:sym typeface="Arial"/>
            </a:endParaRPr>
          </a:p>
          <a:p>
            <a:pPr marL="914400" marR="0" lvl="0" indent="457200" algn="l" rtl="0">
              <a:lnSpc>
                <a:spcPct val="100000"/>
              </a:lnSpc>
              <a:spcBef>
                <a:spcPts val="0"/>
              </a:spcBef>
              <a:spcAft>
                <a:spcPts val="0"/>
              </a:spcAft>
              <a:buClr>
                <a:srgbClr val="000000"/>
              </a:buClr>
              <a:buSzPts val="3400"/>
              <a:buFont typeface="Arial"/>
              <a:buNone/>
            </a:pPr>
            <a:r>
              <a:rPr lang="en-GB" sz="3400" b="1" i="0" u="none" strike="noStrike" cap="none" dirty="0">
                <a:solidFill>
                  <a:srgbClr val="000000"/>
                </a:solidFill>
                <a:latin typeface="Arial"/>
                <a:ea typeface="Arial"/>
                <a:cs typeface="Arial"/>
                <a:sym typeface="Arial"/>
              </a:rPr>
              <a:t>		</a:t>
            </a:r>
            <a:r>
              <a:rPr lang="en-GB" sz="1600" b="1" i="0" u="none" strike="noStrike" cap="none" dirty="0">
                <a:solidFill>
                  <a:srgbClr val="000000"/>
                </a:solidFill>
                <a:latin typeface="Arial"/>
                <a:ea typeface="Arial"/>
                <a:cs typeface="Arial"/>
                <a:sym typeface="Arial"/>
              </a:rPr>
              <a:t>…</a:t>
            </a:r>
            <a:r>
              <a:rPr lang="en-GB" sz="1700" b="0" i="0" u="none" strike="noStrike" cap="none" dirty="0">
                <a:solidFill>
                  <a:schemeClr val="dk1"/>
                </a:solidFill>
                <a:latin typeface="Arial"/>
                <a:ea typeface="Arial"/>
                <a:cs typeface="Arial"/>
                <a:sym typeface="Arial"/>
              </a:rPr>
              <a:t>Tasks in order to come up with suggestions</a:t>
            </a:r>
            <a:endParaRPr sz="3400" b="1" i="0" u="none" strike="noStrike" cap="none" dirty="0">
              <a:solidFill>
                <a:srgbClr val="000000"/>
              </a:solidFill>
              <a:latin typeface="Arial"/>
              <a:ea typeface="Arial"/>
              <a:cs typeface="Arial"/>
              <a:sym typeface="Arial"/>
            </a:endParaRPr>
          </a:p>
        </p:txBody>
      </p:sp>
      <p:pic>
        <p:nvPicPr>
          <p:cNvPr id="102" name="Google Shape;102;p9"/>
          <p:cNvPicPr preferRelativeResize="0"/>
          <p:nvPr/>
        </p:nvPicPr>
        <p:blipFill rotWithShape="1">
          <a:blip r:embed="rId3">
            <a:alphaModFix/>
          </a:blip>
          <a:srcRect/>
          <a:stretch/>
        </p:blipFill>
        <p:spPr>
          <a:xfrm>
            <a:off x="5625575" y="3164375"/>
            <a:ext cx="3518425" cy="197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9"/>
          <p:cNvSpPr txBox="1"/>
          <p:nvPr/>
        </p:nvSpPr>
        <p:spPr>
          <a:xfrm>
            <a:off x="519550" y="1186004"/>
            <a:ext cx="8197200" cy="2018923"/>
          </a:xfrm>
          <a:prstGeom prst="rect">
            <a:avLst/>
          </a:prstGeom>
          <a:noFill/>
          <a:ln>
            <a:noFill/>
          </a:ln>
        </p:spPr>
        <p:txBody>
          <a:bodyPr spcFirstLastPara="1" wrap="square" lIns="91425" tIns="91425" rIns="91425" bIns="91425" anchor="t" anchorCtr="0">
            <a:noAutofit/>
          </a:bodyPr>
          <a:lstStyle/>
          <a:p>
            <a:pPr lvl="0">
              <a:buSzPts val="3700"/>
            </a:pPr>
            <a:r>
              <a:rPr lang="en-US" sz="1600" dirty="0" smtClean="0">
                <a:solidFill>
                  <a:schemeClr val="dk1"/>
                </a:solidFill>
                <a:latin typeface="Lato"/>
                <a:ea typeface="Lato"/>
                <a:cs typeface="Lato"/>
              </a:rPr>
              <a:t>In </a:t>
            </a:r>
            <a:r>
              <a:rPr lang="en-US" sz="1600" dirty="0">
                <a:solidFill>
                  <a:schemeClr val="dk1"/>
                </a:solidFill>
                <a:latin typeface="Lato"/>
                <a:ea typeface="Lato"/>
                <a:cs typeface="Lato"/>
              </a:rPr>
              <a:t>the competitive world of banking, understanding why customers leave and how to retain them is crucial for sustaining growth and profitability. </a:t>
            </a:r>
            <a:r>
              <a:rPr lang="en-US" sz="1600" dirty="0">
                <a:solidFill>
                  <a:schemeClr val="dk1"/>
                </a:solidFill>
                <a:latin typeface="Lato"/>
                <a:ea typeface="Lato"/>
                <a:cs typeface="Lato"/>
              </a:rPr>
              <a:t>To address these challenges, we embarked on an in-depth analysis of our bank's customer data, aiming to uncover insights that could inform our strategies for improving customer retention and acquisition. Our journey involved answering a series of key questions using data analysis and visualization techniques. Here’s the story of our findings.</a:t>
            </a:r>
            <a:endParaRPr sz="1600" dirty="0">
              <a:solidFill>
                <a:schemeClr val="dk1"/>
              </a:solidFill>
              <a:latin typeface="Lato"/>
              <a:ea typeface="Lato"/>
              <a:cs typeface="Lato"/>
            </a:endParaRPr>
          </a:p>
        </p:txBody>
      </p:sp>
      <p:sp>
        <p:nvSpPr>
          <p:cNvPr id="5" name="Google Shape;71;p4"/>
          <p:cNvSpPr txBox="1"/>
          <p:nvPr/>
        </p:nvSpPr>
        <p:spPr>
          <a:xfrm>
            <a:off x="502950" y="430429"/>
            <a:ext cx="8138100"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US" sz="2400" dirty="0">
                <a:latin typeface="Lato"/>
                <a:ea typeface="Lato"/>
                <a:cs typeface="Lato"/>
                <a:sym typeface="Lato"/>
              </a:rPr>
              <a:t>Introduction : </a:t>
            </a:r>
            <a:endParaRPr sz="2400" dirty="0">
              <a:latin typeface="Lato"/>
              <a:ea typeface="Lato"/>
              <a:cs typeface="Lato"/>
              <a:sym typeface="Lato"/>
            </a:endParaRPr>
          </a:p>
        </p:txBody>
      </p:sp>
    </p:spTree>
    <p:extLst>
      <p:ext uri="{BB962C8B-B14F-4D97-AF65-F5344CB8AC3E}">
        <p14:creationId xmlns:p14="http://schemas.microsoft.com/office/powerpoint/2010/main" val="348753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2"/>
          <p:cNvSpPr txBox="1"/>
          <p:nvPr/>
        </p:nvSpPr>
        <p:spPr>
          <a:xfrm>
            <a:off x="785100" y="622150"/>
            <a:ext cx="7573800" cy="4555063"/>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1500"/>
              </a:spcBef>
              <a:spcAft>
                <a:spcPts val="0"/>
              </a:spcAft>
              <a:buClr>
                <a:schemeClr val="dk1"/>
              </a:buClr>
              <a:buSzPts val="1600"/>
              <a:buFont typeface="Lato"/>
              <a:buAutoNum type="arabicPeriod"/>
            </a:pPr>
            <a:r>
              <a:rPr lang="en-GB" sz="1600" b="0" i="0" u="none" strike="noStrike" cap="none" dirty="0">
                <a:solidFill>
                  <a:schemeClr val="dk1"/>
                </a:solidFill>
                <a:latin typeface="Lato"/>
                <a:ea typeface="Lato"/>
                <a:cs typeface="Lato"/>
                <a:sym typeface="Lato"/>
              </a:rPr>
              <a:t>What is the distribution of account balance across different </a:t>
            </a:r>
            <a:r>
              <a:rPr lang="en-GB" sz="1600" b="0" i="0" u="none" strike="noStrike" cap="none" dirty="0" smtClean="0">
                <a:solidFill>
                  <a:schemeClr val="dk1"/>
                </a:solidFill>
                <a:latin typeface="Lato"/>
                <a:ea typeface="Lato"/>
                <a:cs typeface="Lato"/>
                <a:sym typeface="Lato"/>
              </a:rPr>
              <a:t>regions</a:t>
            </a:r>
            <a:r>
              <a:rPr lang="en-GB" sz="1600" dirty="0" smtClean="0">
                <a:solidFill>
                  <a:schemeClr val="dk1"/>
                </a:solidFill>
                <a:latin typeface="Lato"/>
                <a:ea typeface="Lato"/>
                <a:cs typeface="Lato"/>
                <a:sym typeface="Lato"/>
              </a:rPr>
              <a:t>?</a:t>
            </a:r>
          </a:p>
          <a:p>
            <a:pPr marL="127000" lvl="6">
              <a:lnSpc>
                <a:spcPct val="115000"/>
              </a:lnSpc>
              <a:spcBef>
                <a:spcPts val="1500"/>
              </a:spcBef>
              <a:buClr>
                <a:schemeClr val="dk1"/>
              </a:buClr>
              <a:buSzPts val="1600"/>
            </a:pPr>
            <a:r>
              <a:rPr lang="en-GB" sz="1600" dirty="0" smtClean="0">
                <a:solidFill>
                  <a:schemeClr val="dk1"/>
                </a:solidFill>
                <a:latin typeface="Lato"/>
                <a:ea typeface="Lato"/>
                <a:cs typeface="Lato"/>
                <a:sym typeface="Lato"/>
              </a:rPr>
              <a:t>In order to answer the above question we can simply create a pie chart on the basis of account balance as there are only three location present in our dataset and dataset.</a:t>
            </a:r>
            <a:endParaRPr lang="en-GB" sz="1600" dirty="0">
              <a:solidFill>
                <a:schemeClr val="dk1"/>
              </a:solidFill>
              <a:latin typeface="Lato"/>
              <a:ea typeface="Lato"/>
              <a:cs typeface="Lato"/>
              <a:sym typeface="Lato"/>
            </a:endParaRPr>
          </a:p>
          <a:p>
            <a:pPr marL="127000" lvl="2">
              <a:lnSpc>
                <a:spcPct val="115000"/>
              </a:lnSpc>
              <a:spcBef>
                <a:spcPts val="1500"/>
              </a:spcBef>
              <a:buClr>
                <a:schemeClr val="dk1"/>
              </a:buClr>
              <a:buSzPts val="1600"/>
            </a:pPr>
            <a:endParaRPr lang="en-GB" sz="1600" b="0" i="0" u="none" strike="noStrike" cap="none" dirty="0" smtClean="0">
              <a:solidFill>
                <a:schemeClr val="dk1"/>
              </a:solidFill>
              <a:latin typeface="Lato"/>
              <a:ea typeface="Lato"/>
              <a:cs typeface="Lato"/>
              <a:sym typeface="Lato"/>
            </a:endParaRPr>
          </a:p>
          <a:p>
            <a:pPr marL="127000" lvl="2">
              <a:lnSpc>
                <a:spcPct val="115000"/>
              </a:lnSpc>
              <a:spcBef>
                <a:spcPts val="1500"/>
              </a:spcBef>
              <a:buClr>
                <a:schemeClr val="dk1"/>
              </a:buClr>
              <a:buSzPts val="1600"/>
            </a:pPr>
            <a:endParaRPr lang="en-GB" sz="1600" b="0" i="0" u="none" strike="noStrike" cap="none" dirty="0" smtClean="0">
              <a:solidFill>
                <a:schemeClr val="dk1"/>
              </a:solidFill>
              <a:latin typeface="Lato"/>
              <a:ea typeface="Lato"/>
              <a:cs typeface="Lato"/>
              <a:sym typeface="Lato"/>
            </a:endParaRPr>
          </a:p>
          <a:p>
            <a:pPr marL="457200" lvl="2" indent="-330200">
              <a:lnSpc>
                <a:spcPct val="115000"/>
              </a:lnSpc>
              <a:spcBef>
                <a:spcPts val="1500"/>
              </a:spcBef>
              <a:buClr>
                <a:schemeClr val="dk1"/>
              </a:buClr>
              <a:buSzPts val="1600"/>
              <a:buFont typeface="Lato"/>
              <a:buAutoNum type="arabicPeriod"/>
            </a:pPr>
            <a:endParaRPr lang="en-GB" sz="1600" dirty="0">
              <a:solidFill>
                <a:schemeClr val="dk1"/>
              </a:solidFill>
              <a:latin typeface="Lato"/>
              <a:ea typeface="Lato"/>
              <a:cs typeface="Lato"/>
              <a:sym typeface="Lato"/>
            </a:endParaRPr>
          </a:p>
          <a:p>
            <a:pPr marL="457200" lvl="2" indent="-330200">
              <a:lnSpc>
                <a:spcPct val="115000"/>
              </a:lnSpc>
              <a:spcBef>
                <a:spcPts val="1500"/>
              </a:spcBef>
              <a:buClr>
                <a:schemeClr val="dk1"/>
              </a:buClr>
              <a:buSzPts val="1600"/>
              <a:buFont typeface="Lato"/>
              <a:buAutoNum type="arabicPeriod"/>
            </a:pPr>
            <a:endParaRPr lang="en-GB" sz="1600" b="0" i="0" u="none" strike="noStrike" cap="none" dirty="0" smtClean="0">
              <a:solidFill>
                <a:schemeClr val="dk1"/>
              </a:solidFill>
              <a:latin typeface="Lato"/>
              <a:ea typeface="Lato"/>
              <a:cs typeface="Lato"/>
              <a:sym typeface="Lato"/>
            </a:endParaRPr>
          </a:p>
          <a:p>
            <a:pPr marL="457200" lvl="2" indent="-330200">
              <a:lnSpc>
                <a:spcPct val="115000"/>
              </a:lnSpc>
              <a:spcBef>
                <a:spcPts val="1500"/>
              </a:spcBef>
              <a:buClr>
                <a:schemeClr val="dk1"/>
              </a:buClr>
              <a:buSzPts val="1600"/>
              <a:buFont typeface="Lato"/>
              <a:buAutoNum type="arabicPeriod"/>
            </a:pPr>
            <a:endParaRPr lang="en-GB" sz="1600" dirty="0">
              <a:solidFill>
                <a:schemeClr val="dk1"/>
              </a:solidFill>
              <a:latin typeface="Lato"/>
              <a:ea typeface="Lato"/>
              <a:cs typeface="Lato"/>
              <a:sym typeface="Lato"/>
            </a:endParaRPr>
          </a:p>
          <a:p>
            <a:pPr marL="457200" lvl="2" indent="-330200">
              <a:lnSpc>
                <a:spcPct val="115000"/>
              </a:lnSpc>
              <a:spcBef>
                <a:spcPts val="1500"/>
              </a:spcBef>
              <a:buClr>
                <a:schemeClr val="dk1"/>
              </a:buClr>
              <a:buSzPts val="1600"/>
              <a:buFont typeface="Lato"/>
              <a:buAutoNum type="arabicPeriod"/>
            </a:pPr>
            <a:endParaRPr lang="en-GB" sz="1600" b="0" i="0" u="none" strike="noStrike" cap="none" dirty="0" smtClean="0">
              <a:solidFill>
                <a:schemeClr val="dk1"/>
              </a:solidFill>
              <a:latin typeface="Lato"/>
              <a:ea typeface="Lato"/>
              <a:cs typeface="Lato"/>
              <a:sym typeface="Lato"/>
            </a:endParaRPr>
          </a:p>
        </p:txBody>
      </p:sp>
      <p:sp>
        <p:nvSpPr>
          <p:cNvPr id="120" name="Google Shape;120;p12"/>
          <p:cNvSpPr txBox="1"/>
          <p:nvPr/>
        </p:nvSpPr>
        <p:spPr>
          <a:xfrm>
            <a:off x="785100" y="160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a:t>
            </a:r>
            <a:endParaRPr sz="1800" b="0" i="0" u="none" strike="noStrike" cap="none">
              <a:solidFill>
                <a:srgbClr val="000000"/>
              </a:solidFill>
              <a:latin typeface="Lato"/>
              <a:ea typeface="Lato"/>
              <a:cs typeface="Lato"/>
              <a:sym typeface="Lato"/>
            </a:endParaRPr>
          </a:p>
        </p:txBody>
      </p:sp>
      <p:pic>
        <p:nvPicPr>
          <p:cNvPr id="2" name="Picture 1"/>
          <p:cNvPicPr>
            <a:picLocks noChangeAspect="1"/>
          </p:cNvPicPr>
          <p:nvPr/>
        </p:nvPicPr>
        <p:blipFill>
          <a:blip r:embed="rId3"/>
          <a:stretch>
            <a:fillRect/>
          </a:stretch>
        </p:blipFill>
        <p:spPr>
          <a:xfrm>
            <a:off x="785100" y="2319713"/>
            <a:ext cx="3279906" cy="2688448"/>
          </a:xfrm>
          <a:prstGeom prst="rect">
            <a:avLst/>
          </a:prstGeom>
        </p:spPr>
      </p:pic>
      <p:pic>
        <p:nvPicPr>
          <p:cNvPr id="3" name="Picture 2"/>
          <p:cNvPicPr>
            <a:picLocks noChangeAspect="1"/>
          </p:cNvPicPr>
          <p:nvPr/>
        </p:nvPicPr>
        <p:blipFill>
          <a:blip r:embed="rId4"/>
          <a:stretch>
            <a:fillRect/>
          </a:stretch>
        </p:blipFill>
        <p:spPr>
          <a:xfrm>
            <a:off x="4372824" y="2298925"/>
            <a:ext cx="3014850" cy="27092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2"/>
          <p:cNvSpPr txBox="1"/>
          <p:nvPr/>
        </p:nvSpPr>
        <p:spPr>
          <a:xfrm>
            <a:off x="597529" y="622149"/>
            <a:ext cx="7761371" cy="4311989"/>
          </a:xfrm>
          <a:prstGeom prst="rect">
            <a:avLst/>
          </a:prstGeom>
          <a:noFill/>
          <a:ln>
            <a:noFill/>
          </a:ln>
        </p:spPr>
        <p:txBody>
          <a:bodyPr spcFirstLastPara="1" wrap="square" lIns="91425" tIns="91425" rIns="91425" bIns="91425" anchor="t" anchorCtr="0">
            <a:spAutoFit/>
          </a:bodyPr>
          <a:lstStyle/>
          <a:p>
            <a:pPr marL="469900" marR="0" lvl="0" indent="-342900" algn="l" rtl="0">
              <a:lnSpc>
                <a:spcPct val="115000"/>
              </a:lnSpc>
              <a:spcBef>
                <a:spcPts val="1000"/>
              </a:spcBef>
              <a:spcAft>
                <a:spcPts val="0"/>
              </a:spcAft>
              <a:buClr>
                <a:schemeClr val="dk1"/>
              </a:buClr>
              <a:buSzPts val="1600"/>
              <a:buFont typeface="+mj-lt"/>
              <a:buAutoNum type="arabicPeriod" startAt="2"/>
            </a:pPr>
            <a:r>
              <a:rPr lang="en-GB" sz="1600" b="0" i="0" u="none" strike="noStrike" cap="none" dirty="0" smtClean="0">
                <a:solidFill>
                  <a:schemeClr val="dk1"/>
                </a:solidFill>
                <a:latin typeface="Lato"/>
                <a:ea typeface="Lato"/>
                <a:cs typeface="Lato"/>
                <a:sym typeface="Lato"/>
              </a:rPr>
              <a:t>Identify </a:t>
            </a:r>
            <a:r>
              <a:rPr lang="en-GB" sz="1600" b="0" i="0" u="none" strike="noStrike" cap="none" dirty="0">
                <a:solidFill>
                  <a:schemeClr val="dk1"/>
                </a:solidFill>
                <a:latin typeface="Lato"/>
                <a:ea typeface="Lato"/>
                <a:cs typeface="Lato"/>
                <a:sym typeface="Lato"/>
              </a:rPr>
              <a:t>the top 5 customers with the highest Estimated Salary in the last quarter of the year. (SQL</a:t>
            </a:r>
            <a:r>
              <a:rPr lang="en-GB" sz="1600" b="0" i="0" u="none" strike="noStrike" cap="none" dirty="0" smtClean="0">
                <a:solidFill>
                  <a:schemeClr val="dk1"/>
                </a:solidFill>
                <a:latin typeface="Lato"/>
                <a:ea typeface="Lato"/>
                <a:cs typeface="Lato"/>
                <a:sym typeface="Lato"/>
              </a:rPr>
              <a:t>)</a:t>
            </a:r>
          </a:p>
          <a:p>
            <a:pPr marL="127000">
              <a:lnSpc>
                <a:spcPct val="115000"/>
              </a:lnSpc>
              <a:spcBef>
                <a:spcPts val="1000"/>
              </a:spcBef>
              <a:buClr>
                <a:schemeClr val="dk1"/>
              </a:buClr>
              <a:buSzPts val="1600"/>
            </a:pPr>
            <a:r>
              <a:rPr lang="en-GB" sz="1600" dirty="0"/>
              <a:t>As we are provided with the data of </a:t>
            </a:r>
            <a:r>
              <a:rPr lang="en-GB" sz="1600" dirty="0" err="1"/>
              <a:t>customerInfo</a:t>
            </a:r>
            <a:r>
              <a:rPr lang="en-GB" sz="1600" dirty="0"/>
              <a:t> table , where Bank DOJ column is in text format , we </a:t>
            </a:r>
            <a:r>
              <a:rPr lang="en-GB" sz="1600" dirty="0" smtClean="0"/>
              <a:t>tried </a:t>
            </a:r>
            <a:r>
              <a:rPr lang="en-GB" sz="1600" dirty="0"/>
              <a:t>it to change to </a:t>
            </a:r>
            <a:r>
              <a:rPr lang="en-GB" sz="1600" dirty="0" smtClean="0"/>
              <a:t>DATETIME but </a:t>
            </a:r>
            <a:r>
              <a:rPr lang="en-GB" sz="1600" dirty="0"/>
              <a:t>it’s not getting imported </a:t>
            </a:r>
            <a:r>
              <a:rPr lang="en-GB" sz="1600" dirty="0" smtClean="0"/>
              <a:t>in SQL due to some reason.</a:t>
            </a:r>
            <a:r>
              <a:rPr lang="en-GB" sz="1600" dirty="0"/>
              <a:t/>
            </a:r>
            <a:br>
              <a:rPr lang="en-GB" sz="1600" dirty="0"/>
            </a:br>
            <a:r>
              <a:rPr lang="en-GB" sz="1600" dirty="0" smtClean="0"/>
              <a:t>To fix </a:t>
            </a:r>
            <a:r>
              <a:rPr lang="en-GB" sz="1600" dirty="0"/>
              <a:t>that , we have created another column named “</a:t>
            </a:r>
            <a:r>
              <a:rPr lang="en-GB" sz="1600" dirty="0" err="1"/>
              <a:t>DateOfJoining</a:t>
            </a:r>
            <a:r>
              <a:rPr lang="en-GB" sz="1600" dirty="0"/>
              <a:t>” with DATE format in the </a:t>
            </a:r>
            <a:r>
              <a:rPr lang="en-GB" sz="1600" dirty="0" err="1"/>
              <a:t>customerInfo</a:t>
            </a:r>
            <a:r>
              <a:rPr lang="en-GB" sz="1600" dirty="0"/>
              <a:t> table and set the values from the existing column Bank DOJ </a:t>
            </a:r>
            <a:r>
              <a:rPr lang="en-GB" sz="1600" dirty="0" smtClean="0"/>
              <a:t>.</a:t>
            </a:r>
            <a:endParaRPr lang="en-GB" sz="1600" dirty="0" smtClean="0">
              <a:solidFill>
                <a:schemeClr val="dk1"/>
              </a:solidFill>
              <a:latin typeface="Lato"/>
              <a:sym typeface="Lato"/>
            </a:endParaRPr>
          </a:p>
          <a:p>
            <a:pPr lvl="4"/>
            <a:r>
              <a:rPr lang="en-GB" sz="1000" b="1" dirty="0"/>
              <a:t>Created new column with date format </a:t>
            </a:r>
            <a:endParaRPr lang="en-IN" sz="1000" b="1" dirty="0"/>
          </a:p>
          <a:p>
            <a:pPr lvl="4"/>
            <a:r>
              <a:rPr lang="en-GB" sz="1000" dirty="0"/>
              <a:t>alter table </a:t>
            </a:r>
            <a:r>
              <a:rPr lang="en-GB" sz="1000" dirty="0" err="1"/>
              <a:t>customerinfo</a:t>
            </a:r>
            <a:r>
              <a:rPr lang="en-GB" sz="1000" dirty="0"/>
              <a:t> </a:t>
            </a:r>
            <a:endParaRPr lang="en-IN" sz="1000" dirty="0"/>
          </a:p>
          <a:p>
            <a:pPr lvl="4"/>
            <a:r>
              <a:rPr lang="en-GB" sz="1000" dirty="0"/>
              <a:t>add </a:t>
            </a:r>
            <a:r>
              <a:rPr lang="en-GB" sz="1000" dirty="0" err="1"/>
              <a:t>DateOfJoining</a:t>
            </a:r>
            <a:r>
              <a:rPr lang="en-GB" sz="1000" dirty="0"/>
              <a:t> DATE</a:t>
            </a:r>
            <a:endParaRPr lang="en-IN" sz="1000" dirty="0"/>
          </a:p>
          <a:p>
            <a:pPr lvl="4"/>
            <a:r>
              <a:rPr lang="en-GB" sz="1000" dirty="0"/>
              <a:t> </a:t>
            </a:r>
            <a:endParaRPr lang="en-IN" sz="1000" dirty="0"/>
          </a:p>
          <a:p>
            <a:pPr lvl="4"/>
            <a:r>
              <a:rPr lang="en-GB" sz="1000" b="1" dirty="0"/>
              <a:t>Copied values from the existing Bank DOJ column to the newly created </a:t>
            </a:r>
            <a:r>
              <a:rPr lang="en-GB" sz="1000" b="1" dirty="0" err="1"/>
              <a:t>DateOfJoining</a:t>
            </a:r>
            <a:r>
              <a:rPr lang="en-GB" sz="1000" b="1" dirty="0"/>
              <a:t> Column</a:t>
            </a:r>
            <a:endParaRPr lang="en-IN" sz="1000" b="1" dirty="0"/>
          </a:p>
          <a:p>
            <a:pPr lvl="4"/>
            <a:r>
              <a:rPr lang="en-GB" sz="1000" dirty="0"/>
              <a:t>Update </a:t>
            </a:r>
            <a:r>
              <a:rPr lang="en-GB" sz="1000" dirty="0" err="1"/>
              <a:t>customerInfo</a:t>
            </a:r>
            <a:endParaRPr lang="en-IN" sz="1000" dirty="0"/>
          </a:p>
          <a:p>
            <a:pPr lvl="4"/>
            <a:r>
              <a:rPr lang="en-GB" sz="1000" dirty="0"/>
              <a:t>Set </a:t>
            </a:r>
            <a:r>
              <a:rPr lang="en-GB" sz="1000" dirty="0" err="1"/>
              <a:t>DateOfJoining</a:t>
            </a:r>
            <a:r>
              <a:rPr lang="en-GB" sz="1000" dirty="0"/>
              <a:t> = </a:t>
            </a:r>
            <a:r>
              <a:rPr lang="en-GB" sz="1000" dirty="0" err="1"/>
              <a:t>str_to_date</a:t>
            </a:r>
            <a:r>
              <a:rPr lang="en-GB" sz="1000" dirty="0"/>
              <a:t>(`Bank DOJ`, ‘%d’-‘%m’-‘%Y</a:t>
            </a:r>
            <a:r>
              <a:rPr lang="en-GB" sz="1000" dirty="0" smtClean="0"/>
              <a:t>’</a:t>
            </a:r>
            <a:endParaRPr lang="en-GB" sz="1000" dirty="0">
              <a:solidFill>
                <a:schemeClr val="dk1"/>
              </a:solidFill>
              <a:latin typeface="Lato"/>
              <a:ea typeface="Lato"/>
              <a:cs typeface="Lato"/>
              <a:sym typeface="Lato"/>
            </a:endParaRPr>
          </a:p>
          <a:p>
            <a:pPr marL="127000" marR="0" lvl="0" algn="l" rtl="0">
              <a:lnSpc>
                <a:spcPct val="115000"/>
              </a:lnSpc>
              <a:spcBef>
                <a:spcPts val="1000"/>
              </a:spcBef>
              <a:spcAft>
                <a:spcPts val="0"/>
              </a:spcAft>
              <a:buClr>
                <a:schemeClr val="dk1"/>
              </a:buClr>
              <a:buSzPts val="1600"/>
            </a:pPr>
            <a:endParaRPr lang="en-GB" sz="1600" b="0" i="0" u="none" strike="noStrike" cap="none" dirty="0" smtClean="0">
              <a:solidFill>
                <a:schemeClr val="dk1"/>
              </a:solidFill>
              <a:latin typeface="Lato"/>
              <a:ea typeface="Lato"/>
              <a:cs typeface="Lato"/>
              <a:sym typeface="Lato"/>
            </a:endParaRPr>
          </a:p>
        </p:txBody>
      </p:sp>
      <p:sp>
        <p:nvSpPr>
          <p:cNvPr id="120" name="Google Shape;120;p12"/>
          <p:cNvSpPr txBox="1"/>
          <p:nvPr/>
        </p:nvSpPr>
        <p:spPr>
          <a:xfrm>
            <a:off x="785100" y="160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dirty="0">
                <a:solidFill>
                  <a:schemeClr val="dk1"/>
                </a:solidFill>
                <a:latin typeface="Lato"/>
                <a:ea typeface="Lato"/>
                <a:cs typeface="Lato"/>
                <a:sym typeface="Lato"/>
              </a:rPr>
              <a:t>Objective Questions</a:t>
            </a:r>
            <a:endParaRPr sz="1800" b="0" i="0" u="none" strike="noStrike" cap="none" dirty="0">
              <a:solidFill>
                <a:srgbClr val="000000"/>
              </a:solidFill>
              <a:latin typeface="Lato"/>
              <a:ea typeface="Lato"/>
              <a:cs typeface="Lato"/>
              <a:sym typeface="Lato"/>
            </a:endParaRPr>
          </a:p>
        </p:txBody>
      </p:sp>
    </p:spTree>
    <p:extLst>
      <p:ext uri="{BB962C8B-B14F-4D97-AF65-F5344CB8AC3E}">
        <p14:creationId xmlns:p14="http://schemas.microsoft.com/office/powerpoint/2010/main" val="111226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2"/>
          <p:cNvSpPr txBox="1"/>
          <p:nvPr/>
        </p:nvSpPr>
        <p:spPr>
          <a:xfrm>
            <a:off x="407406" y="622150"/>
            <a:ext cx="7761371" cy="4401175"/>
          </a:xfrm>
          <a:prstGeom prst="rect">
            <a:avLst/>
          </a:prstGeom>
          <a:noFill/>
          <a:ln>
            <a:noFill/>
          </a:ln>
        </p:spPr>
        <p:txBody>
          <a:bodyPr spcFirstLastPara="1" wrap="square" lIns="91425" tIns="91425" rIns="91425" bIns="91425" anchor="t" anchorCtr="0">
            <a:spAutoFit/>
          </a:bodyPr>
          <a:lstStyle/>
          <a:p>
            <a:r>
              <a:rPr lang="en-GB" sz="1000" b="1" dirty="0"/>
              <a:t>Conclusion :</a:t>
            </a:r>
            <a:endParaRPr lang="en-IN" sz="1000" dirty="0"/>
          </a:p>
          <a:p>
            <a:r>
              <a:rPr lang="en-GB" sz="1000" dirty="0"/>
              <a:t> </a:t>
            </a:r>
            <a:endParaRPr lang="en-IN" sz="1000" dirty="0"/>
          </a:p>
          <a:p>
            <a:r>
              <a:rPr lang="en-GB" sz="1000" dirty="0"/>
              <a:t>select * from </a:t>
            </a:r>
            <a:r>
              <a:rPr lang="en-GB" sz="1000" dirty="0" err="1"/>
              <a:t>customerInfo</a:t>
            </a:r>
            <a:endParaRPr lang="en-IN" sz="1000" dirty="0"/>
          </a:p>
          <a:p>
            <a:r>
              <a:rPr lang="en-GB" sz="1000" dirty="0"/>
              <a:t>where quarter(</a:t>
            </a:r>
            <a:r>
              <a:rPr lang="en-GB" sz="1000" dirty="0" err="1"/>
              <a:t>DateOfJoining</a:t>
            </a:r>
            <a:r>
              <a:rPr lang="en-GB" sz="1000" dirty="0"/>
              <a:t>) = 4 </a:t>
            </a:r>
            <a:endParaRPr lang="en-IN" sz="1000" dirty="0"/>
          </a:p>
          <a:p>
            <a:r>
              <a:rPr lang="en-GB" sz="1000" dirty="0"/>
              <a:t>order by </a:t>
            </a:r>
            <a:r>
              <a:rPr lang="en-GB" sz="1000" dirty="0" err="1"/>
              <a:t>EstimatedSalary</a:t>
            </a:r>
            <a:r>
              <a:rPr lang="en-GB" sz="1000" dirty="0"/>
              <a:t> </a:t>
            </a:r>
            <a:r>
              <a:rPr lang="en-GB" sz="1000" dirty="0" err="1"/>
              <a:t>desc</a:t>
            </a:r>
            <a:r>
              <a:rPr lang="en-GB" sz="1000" dirty="0"/>
              <a:t> </a:t>
            </a:r>
            <a:endParaRPr lang="en-IN" sz="1000" dirty="0"/>
          </a:p>
          <a:p>
            <a:r>
              <a:rPr lang="en-GB" sz="1000" dirty="0" smtClean="0"/>
              <a:t>limit </a:t>
            </a:r>
            <a:r>
              <a:rPr lang="en-GB" sz="1000" dirty="0"/>
              <a:t>5</a:t>
            </a:r>
            <a:r>
              <a:rPr lang="en-GB" sz="1600" dirty="0"/>
              <a:t>		</a:t>
            </a:r>
            <a:endParaRPr lang="en-GB" sz="1600" dirty="0" smtClean="0"/>
          </a:p>
          <a:p>
            <a:endParaRPr lang="en-GB" sz="1600" dirty="0"/>
          </a:p>
          <a:p>
            <a:endParaRPr lang="en-GB" sz="1600" dirty="0" smtClean="0"/>
          </a:p>
          <a:p>
            <a:endParaRPr lang="en-GB" sz="1600" dirty="0"/>
          </a:p>
          <a:p>
            <a:endParaRPr lang="en-GB" sz="1600" dirty="0" smtClean="0"/>
          </a:p>
          <a:p>
            <a:endParaRPr lang="en-GB" sz="1600" dirty="0"/>
          </a:p>
          <a:p>
            <a:endParaRPr lang="en-GB" sz="1600" dirty="0" smtClean="0"/>
          </a:p>
          <a:p>
            <a:endParaRPr lang="en-GB" sz="1600" dirty="0"/>
          </a:p>
          <a:p>
            <a:endParaRPr lang="en-GB" sz="1600" dirty="0" smtClean="0"/>
          </a:p>
          <a:p>
            <a:endParaRPr lang="en-GB" sz="1600" dirty="0"/>
          </a:p>
          <a:p>
            <a:endParaRPr lang="en-GB" sz="1600" dirty="0" smtClean="0"/>
          </a:p>
          <a:p>
            <a:endParaRPr lang="en-GB" sz="1600" dirty="0"/>
          </a:p>
          <a:p>
            <a:endParaRPr lang="en-GB" sz="1600" dirty="0" smtClean="0"/>
          </a:p>
          <a:p>
            <a:endParaRPr lang="en-IN" sz="1600" dirty="0"/>
          </a:p>
        </p:txBody>
      </p:sp>
      <p:sp>
        <p:nvSpPr>
          <p:cNvPr id="120" name="Google Shape;120;p12"/>
          <p:cNvSpPr txBox="1"/>
          <p:nvPr/>
        </p:nvSpPr>
        <p:spPr>
          <a:xfrm>
            <a:off x="785100" y="160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a:t>
            </a:r>
            <a:endParaRPr sz="1800" b="0" i="0" u="none" strike="noStrike" cap="none">
              <a:solidFill>
                <a:srgbClr val="000000"/>
              </a:solidFill>
              <a:latin typeface="Lato"/>
              <a:ea typeface="Lato"/>
              <a:cs typeface="Lato"/>
              <a:sym typeface="Lato"/>
            </a:endParaRPr>
          </a:p>
        </p:txBody>
      </p:sp>
      <p:pic>
        <p:nvPicPr>
          <p:cNvPr id="4" name="Picture 3"/>
          <p:cNvPicPr/>
          <p:nvPr/>
        </p:nvPicPr>
        <p:blipFill>
          <a:blip r:embed="rId3"/>
          <a:stretch>
            <a:fillRect/>
          </a:stretch>
        </p:blipFill>
        <p:spPr>
          <a:xfrm>
            <a:off x="597529" y="1811186"/>
            <a:ext cx="5911913" cy="2959990"/>
          </a:xfrm>
          <a:prstGeom prst="rect">
            <a:avLst/>
          </a:prstGeom>
        </p:spPr>
      </p:pic>
    </p:spTree>
    <p:extLst>
      <p:ext uri="{BB962C8B-B14F-4D97-AF65-F5344CB8AC3E}">
        <p14:creationId xmlns:p14="http://schemas.microsoft.com/office/powerpoint/2010/main" val="2674607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2"/>
          <p:cNvSpPr txBox="1"/>
          <p:nvPr/>
        </p:nvSpPr>
        <p:spPr>
          <a:xfrm>
            <a:off x="525101" y="622149"/>
            <a:ext cx="7833799" cy="4375363"/>
          </a:xfrm>
          <a:prstGeom prst="rect">
            <a:avLst/>
          </a:prstGeom>
          <a:noFill/>
          <a:ln>
            <a:noFill/>
          </a:ln>
        </p:spPr>
        <p:txBody>
          <a:bodyPr spcFirstLastPara="1" wrap="square" lIns="91425" tIns="91425" rIns="91425" bIns="91425" anchor="t" anchorCtr="0">
            <a:spAutoFit/>
          </a:bodyPr>
          <a:lstStyle/>
          <a:p>
            <a:pPr marL="469900" marR="0" lvl="0" indent="-342900" algn="l" rtl="0">
              <a:lnSpc>
                <a:spcPct val="115000"/>
              </a:lnSpc>
              <a:spcBef>
                <a:spcPts val="1000"/>
              </a:spcBef>
              <a:spcAft>
                <a:spcPts val="0"/>
              </a:spcAft>
              <a:buClr>
                <a:schemeClr val="dk1"/>
              </a:buClr>
              <a:buSzPts val="1600"/>
              <a:buFont typeface="+mj-lt"/>
              <a:buAutoNum type="arabicPeriod" startAt="3"/>
            </a:pPr>
            <a:r>
              <a:rPr lang="en-GB" sz="1600" b="0" i="0" u="none" strike="noStrike" cap="none" dirty="0" smtClean="0">
                <a:solidFill>
                  <a:schemeClr val="dk1"/>
                </a:solidFill>
                <a:latin typeface="Lato"/>
                <a:ea typeface="Lato"/>
                <a:cs typeface="Lato"/>
                <a:sym typeface="Lato"/>
              </a:rPr>
              <a:t>Calculate </a:t>
            </a:r>
            <a:r>
              <a:rPr lang="en-GB" sz="1600" b="0" i="0" u="none" strike="noStrike" cap="none" dirty="0">
                <a:solidFill>
                  <a:schemeClr val="dk1"/>
                </a:solidFill>
                <a:latin typeface="Lato"/>
                <a:ea typeface="Lato"/>
                <a:cs typeface="Lato"/>
                <a:sym typeface="Lato"/>
              </a:rPr>
              <a:t>the average number of products used by customers who have a credit card. (SQL</a:t>
            </a:r>
            <a:r>
              <a:rPr lang="en-GB" sz="1600" b="0" i="0" u="none" strike="noStrike" cap="none" dirty="0" smtClean="0">
                <a:solidFill>
                  <a:schemeClr val="dk1"/>
                </a:solidFill>
                <a:latin typeface="Lato"/>
                <a:ea typeface="Lato"/>
                <a:cs typeface="Lato"/>
                <a:sym typeface="Lato"/>
              </a:rPr>
              <a:t>)</a:t>
            </a:r>
          </a:p>
          <a:p>
            <a:r>
              <a:rPr lang="en-GB" sz="1000" dirty="0"/>
              <a:t>select </a:t>
            </a:r>
            <a:r>
              <a:rPr lang="en-GB" sz="1000" dirty="0" err="1"/>
              <a:t>avg</a:t>
            </a:r>
            <a:r>
              <a:rPr lang="en-GB" sz="1000" dirty="0"/>
              <a:t>(</a:t>
            </a:r>
            <a:r>
              <a:rPr lang="en-GB" sz="1000" dirty="0" err="1"/>
              <a:t>NumOfProducts</a:t>
            </a:r>
            <a:r>
              <a:rPr lang="en-GB" sz="1000" dirty="0"/>
              <a:t>) from `</a:t>
            </a:r>
            <a:r>
              <a:rPr lang="en-GB" sz="1000" dirty="0" err="1"/>
              <a:t>bank_churn</a:t>
            </a:r>
            <a:r>
              <a:rPr lang="en-GB" sz="1000" dirty="0"/>
              <a:t>`</a:t>
            </a:r>
            <a:endParaRPr lang="en-IN" sz="1000" dirty="0"/>
          </a:p>
          <a:p>
            <a:r>
              <a:rPr lang="en-GB" sz="1000" dirty="0"/>
              <a:t>where </a:t>
            </a:r>
            <a:r>
              <a:rPr lang="en-GB" sz="1000" dirty="0" err="1"/>
              <a:t>HasCrCard</a:t>
            </a:r>
            <a:r>
              <a:rPr lang="en-GB" sz="1000" dirty="0"/>
              <a:t> = </a:t>
            </a:r>
            <a:r>
              <a:rPr lang="en-GB" sz="1000" dirty="0" smtClean="0"/>
              <a:t>True</a:t>
            </a:r>
          </a:p>
          <a:p>
            <a:endParaRPr lang="en-IN" sz="1000" dirty="0"/>
          </a:p>
          <a:p>
            <a:pPr marL="127000" marR="0" lvl="0" algn="l" rtl="0">
              <a:lnSpc>
                <a:spcPct val="115000"/>
              </a:lnSpc>
              <a:spcBef>
                <a:spcPts val="1000"/>
              </a:spcBef>
              <a:spcAft>
                <a:spcPts val="0"/>
              </a:spcAft>
              <a:buClr>
                <a:schemeClr val="dk1"/>
              </a:buClr>
              <a:buSzPts val="1600"/>
            </a:pPr>
            <a:endParaRPr lang="en-GB" sz="1600" b="0" i="0" u="none" strike="noStrike" cap="none" dirty="0" smtClean="0">
              <a:solidFill>
                <a:schemeClr val="dk1"/>
              </a:solidFill>
              <a:latin typeface="Lato"/>
              <a:ea typeface="Lato"/>
              <a:cs typeface="Lato"/>
              <a:sym typeface="Lato"/>
            </a:endParaRPr>
          </a:p>
          <a:p>
            <a:pPr marL="469900" marR="0" lvl="0" indent="-342900" algn="l" rtl="0">
              <a:lnSpc>
                <a:spcPct val="115000"/>
              </a:lnSpc>
              <a:spcBef>
                <a:spcPts val="1000"/>
              </a:spcBef>
              <a:spcAft>
                <a:spcPts val="0"/>
              </a:spcAft>
              <a:buClr>
                <a:schemeClr val="dk1"/>
              </a:buClr>
              <a:buSzPts val="1600"/>
              <a:buFont typeface="+mj-lt"/>
              <a:buAutoNum type="arabicPeriod" startAt="3"/>
            </a:pPr>
            <a:endParaRPr lang="en-GB" sz="1600" dirty="0">
              <a:solidFill>
                <a:schemeClr val="dk1"/>
              </a:solidFill>
              <a:latin typeface="Lato"/>
              <a:ea typeface="Lato"/>
              <a:cs typeface="Lato"/>
              <a:sym typeface="Lato"/>
            </a:endParaRPr>
          </a:p>
          <a:p>
            <a:pPr marL="127000" marR="0" lvl="0" algn="l" rtl="0">
              <a:lnSpc>
                <a:spcPct val="115000"/>
              </a:lnSpc>
              <a:spcBef>
                <a:spcPts val="1000"/>
              </a:spcBef>
              <a:spcAft>
                <a:spcPts val="0"/>
              </a:spcAft>
              <a:buClr>
                <a:schemeClr val="dk1"/>
              </a:buClr>
              <a:buSzPts val="1600"/>
            </a:pPr>
            <a:endParaRPr lang="en-GB" sz="1600" dirty="0">
              <a:solidFill>
                <a:schemeClr val="dk1"/>
              </a:solidFill>
              <a:latin typeface="Lato"/>
              <a:ea typeface="Lato"/>
              <a:cs typeface="Lato"/>
              <a:sym typeface="Lato"/>
            </a:endParaRPr>
          </a:p>
          <a:p>
            <a:pPr marL="127000" marR="0" lvl="0" algn="l" rtl="0">
              <a:lnSpc>
                <a:spcPct val="115000"/>
              </a:lnSpc>
              <a:spcBef>
                <a:spcPts val="1000"/>
              </a:spcBef>
              <a:spcAft>
                <a:spcPts val="0"/>
              </a:spcAft>
              <a:buClr>
                <a:schemeClr val="dk1"/>
              </a:buClr>
              <a:buSzPts val="1600"/>
            </a:pPr>
            <a:endParaRPr lang="en-GB" sz="1600" dirty="0">
              <a:solidFill>
                <a:schemeClr val="dk1"/>
              </a:solidFill>
              <a:latin typeface="Lato"/>
              <a:ea typeface="Lato"/>
              <a:cs typeface="Lato"/>
              <a:sym typeface="Lato"/>
            </a:endParaRPr>
          </a:p>
          <a:p>
            <a:pPr marL="469900" marR="0" lvl="0" indent="-342900" algn="l" rtl="0">
              <a:lnSpc>
                <a:spcPct val="115000"/>
              </a:lnSpc>
              <a:spcBef>
                <a:spcPts val="1000"/>
              </a:spcBef>
              <a:spcAft>
                <a:spcPts val="0"/>
              </a:spcAft>
              <a:buClr>
                <a:schemeClr val="dk1"/>
              </a:buClr>
              <a:buSzPts val="1600"/>
              <a:buFont typeface="+mj-lt"/>
              <a:buAutoNum type="arabicPeriod" startAt="3"/>
            </a:pPr>
            <a:endParaRPr lang="en-GB" sz="1600" b="0" i="0" u="none" strike="noStrike" cap="none" dirty="0" smtClean="0">
              <a:solidFill>
                <a:schemeClr val="dk1"/>
              </a:solidFill>
              <a:latin typeface="Lato"/>
              <a:ea typeface="Lato"/>
              <a:cs typeface="Lato"/>
              <a:sym typeface="Lato"/>
            </a:endParaRPr>
          </a:p>
          <a:p>
            <a:pPr marL="469900" marR="0" lvl="0" indent="-342900" algn="l" rtl="0">
              <a:lnSpc>
                <a:spcPct val="115000"/>
              </a:lnSpc>
              <a:spcBef>
                <a:spcPts val="1000"/>
              </a:spcBef>
              <a:spcAft>
                <a:spcPts val="0"/>
              </a:spcAft>
              <a:buClr>
                <a:schemeClr val="dk1"/>
              </a:buClr>
              <a:buSzPts val="1600"/>
              <a:buFont typeface="+mj-lt"/>
              <a:buAutoNum type="arabicPeriod" startAt="3"/>
            </a:pPr>
            <a:endParaRPr lang="en-GB" sz="1600" dirty="0">
              <a:solidFill>
                <a:schemeClr val="dk1"/>
              </a:solidFill>
              <a:latin typeface="Lato"/>
              <a:ea typeface="Lato"/>
              <a:cs typeface="Lato"/>
              <a:sym typeface="Lato"/>
            </a:endParaRPr>
          </a:p>
          <a:p>
            <a:pPr marL="469900" marR="0" lvl="0" indent="-342900" algn="l" rtl="0">
              <a:lnSpc>
                <a:spcPct val="115000"/>
              </a:lnSpc>
              <a:spcBef>
                <a:spcPts val="1000"/>
              </a:spcBef>
              <a:spcAft>
                <a:spcPts val="0"/>
              </a:spcAft>
              <a:buClr>
                <a:schemeClr val="dk1"/>
              </a:buClr>
              <a:buSzPts val="1600"/>
              <a:buFont typeface="+mj-lt"/>
              <a:buAutoNum type="arabicPeriod" startAt="3"/>
            </a:pPr>
            <a:endParaRPr lang="en-GB" sz="1600" b="0" i="0" u="none" strike="noStrike" cap="none" dirty="0" smtClean="0">
              <a:solidFill>
                <a:schemeClr val="dk1"/>
              </a:solidFill>
              <a:latin typeface="Lato"/>
              <a:ea typeface="Lato"/>
              <a:cs typeface="Lato"/>
              <a:sym typeface="Lato"/>
            </a:endParaRPr>
          </a:p>
        </p:txBody>
      </p:sp>
      <p:sp>
        <p:nvSpPr>
          <p:cNvPr id="120" name="Google Shape;120;p12"/>
          <p:cNvSpPr txBox="1"/>
          <p:nvPr/>
        </p:nvSpPr>
        <p:spPr>
          <a:xfrm>
            <a:off x="785100" y="160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a:t>
            </a:r>
            <a:endParaRPr sz="1800" b="0" i="0" u="none" strike="noStrike" cap="none">
              <a:solidFill>
                <a:srgbClr val="000000"/>
              </a:solidFill>
              <a:latin typeface="Lato"/>
              <a:ea typeface="Lato"/>
              <a:cs typeface="Lato"/>
              <a:sym typeface="Lato"/>
            </a:endParaRPr>
          </a:p>
        </p:txBody>
      </p:sp>
      <p:pic>
        <p:nvPicPr>
          <p:cNvPr id="4" name="Picture 3"/>
          <p:cNvPicPr/>
          <p:nvPr/>
        </p:nvPicPr>
        <p:blipFill>
          <a:blip r:embed="rId3"/>
          <a:stretch>
            <a:fillRect/>
          </a:stretch>
        </p:blipFill>
        <p:spPr>
          <a:xfrm>
            <a:off x="948062" y="1801640"/>
            <a:ext cx="4547391" cy="2959152"/>
          </a:xfrm>
          <a:prstGeom prst="rect">
            <a:avLst/>
          </a:prstGeom>
        </p:spPr>
      </p:pic>
      <p:sp>
        <p:nvSpPr>
          <p:cNvPr id="2" name="Rounded Rectangle 1"/>
          <p:cNvSpPr/>
          <p:nvPr/>
        </p:nvSpPr>
        <p:spPr>
          <a:xfrm>
            <a:off x="5918414" y="1711104"/>
            <a:ext cx="1930940" cy="12946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The average number of products used by customers who have a credit card is </a:t>
            </a:r>
          </a:p>
          <a:p>
            <a:pPr algn="ctr"/>
            <a:r>
              <a:rPr lang="en-IN" dirty="0" smtClean="0">
                <a:solidFill>
                  <a:schemeClr val="tx1"/>
                </a:solidFill>
              </a:rPr>
              <a:t>1.5315 </a:t>
            </a:r>
            <a:endParaRPr lang="en-IN" dirty="0">
              <a:solidFill>
                <a:schemeClr val="tx1"/>
              </a:solidFill>
            </a:endParaRPr>
          </a:p>
        </p:txBody>
      </p:sp>
    </p:spTree>
    <p:extLst>
      <p:ext uri="{BB962C8B-B14F-4D97-AF65-F5344CB8AC3E}">
        <p14:creationId xmlns:p14="http://schemas.microsoft.com/office/powerpoint/2010/main" val="460359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2"/>
          <p:cNvSpPr txBox="1"/>
          <p:nvPr/>
        </p:nvSpPr>
        <p:spPr>
          <a:xfrm>
            <a:off x="534154" y="622150"/>
            <a:ext cx="7824746" cy="4169316"/>
          </a:xfrm>
          <a:prstGeom prst="rect">
            <a:avLst/>
          </a:prstGeom>
          <a:noFill/>
          <a:ln>
            <a:noFill/>
          </a:ln>
        </p:spPr>
        <p:txBody>
          <a:bodyPr spcFirstLastPara="1" wrap="square" lIns="91425" tIns="91425" rIns="91425" bIns="91425" anchor="t" anchorCtr="0">
            <a:spAutoFit/>
          </a:bodyPr>
          <a:lstStyle/>
          <a:p>
            <a:pPr marL="469900" marR="0" lvl="0" indent="-342900" algn="l" rtl="0">
              <a:lnSpc>
                <a:spcPct val="115000"/>
              </a:lnSpc>
              <a:spcBef>
                <a:spcPts val="1000"/>
              </a:spcBef>
              <a:spcAft>
                <a:spcPts val="0"/>
              </a:spcAft>
              <a:buClr>
                <a:schemeClr val="dk1"/>
              </a:buClr>
              <a:buSzPts val="1600"/>
              <a:buFont typeface="+mj-lt"/>
              <a:buAutoNum type="arabicPeriod" startAt="4"/>
            </a:pPr>
            <a:r>
              <a:rPr lang="en-GB" sz="1600" b="0" i="0" u="none" strike="noStrike" cap="none" dirty="0" smtClean="0">
                <a:solidFill>
                  <a:schemeClr val="dk1"/>
                </a:solidFill>
                <a:latin typeface="Lato"/>
                <a:ea typeface="Lato"/>
                <a:cs typeface="Lato"/>
                <a:sym typeface="Lato"/>
              </a:rPr>
              <a:t>Determine </a:t>
            </a:r>
            <a:r>
              <a:rPr lang="en-GB" sz="1600" b="0" i="0" u="none" strike="noStrike" cap="none" dirty="0">
                <a:solidFill>
                  <a:schemeClr val="dk1"/>
                </a:solidFill>
                <a:latin typeface="Lato"/>
                <a:ea typeface="Lato"/>
                <a:cs typeface="Lato"/>
                <a:sym typeface="Lato"/>
              </a:rPr>
              <a:t>the churn rate by gender for the most recent year in the dataset</a:t>
            </a:r>
            <a:r>
              <a:rPr lang="en-GB" sz="1600" b="0" i="0" u="none" strike="noStrike" cap="none" dirty="0" smtClean="0">
                <a:solidFill>
                  <a:schemeClr val="dk1"/>
                </a:solidFill>
                <a:latin typeface="Lato"/>
                <a:ea typeface="Lato"/>
                <a:cs typeface="Lato"/>
                <a:sym typeface="Lato"/>
              </a:rPr>
              <a:t>.</a:t>
            </a:r>
          </a:p>
          <a:p>
            <a:r>
              <a:rPr lang="en-US" sz="1600" dirty="0">
                <a:solidFill>
                  <a:schemeClr val="dk1"/>
                </a:solidFill>
                <a:latin typeface="Lato"/>
                <a:ea typeface="Lato"/>
                <a:cs typeface="Lato"/>
                <a:sym typeface="Lato"/>
              </a:rPr>
              <a:t>Churn is basically the sum of total exited customer by total number of customer and then we can group it on the basis of the gender </a:t>
            </a:r>
            <a:r>
              <a:rPr lang="en-US" sz="1600" dirty="0" smtClean="0">
                <a:solidFill>
                  <a:schemeClr val="dk1"/>
                </a:solidFill>
                <a:latin typeface="Lato"/>
                <a:ea typeface="Lato"/>
                <a:cs typeface="Lato"/>
                <a:sym typeface="Lato"/>
              </a:rPr>
              <a:t>.</a:t>
            </a:r>
            <a:endParaRPr lang="en-US" sz="3200" dirty="0">
              <a:solidFill>
                <a:schemeClr val="dk1"/>
              </a:solidFill>
              <a:latin typeface="Lato"/>
              <a:ea typeface="Lato"/>
              <a:cs typeface="Lato"/>
              <a:sym typeface="Lato"/>
            </a:endParaRPr>
          </a:p>
          <a:p>
            <a:r>
              <a:rPr lang="en-GB" sz="1000" b="1" dirty="0"/>
              <a:t>Identify the churn rate by Gender :</a:t>
            </a:r>
            <a:endParaRPr lang="en-US" sz="1000" dirty="0">
              <a:solidFill>
                <a:schemeClr val="dk1"/>
              </a:solidFill>
              <a:latin typeface="Lato"/>
              <a:ea typeface="Lato"/>
              <a:cs typeface="Lato"/>
              <a:sym typeface="Lato"/>
            </a:endParaRPr>
          </a:p>
          <a:p>
            <a:r>
              <a:rPr lang="en-GB" sz="1000" dirty="0"/>
              <a:t>select </a:t>
            </a:r>
            <a:endParaRPr lang="en-IN" sz="1000" dirty="0"/>
          </a:p>
          <a:p>
            <a:r>
              <a:rPr lang="en-GB" sz="1000" dirty="0" err="1"/>
              <a:t>G.GenderCategory</a:t>
            </a:r>
            <a:r>
              <a:rPr lang="en-GB" sz="1000" dirty="0"/>
              <a:t>,</a:t>
            </a:r>
            <a:endParaRPr lang="en-IN" sz="1000" dirty="0"/>
          </a:p>
          <a:p>
            <a:r>
              <a:rPr lang="en-GB" sz="1000" dirty="0"/>
              <a:t>G.ï»¿</a:t>
            </a:r>
            <a:r>
              <a:rPr lang="en-GB" sz="1000" dirty="0" err="1"/>
              <a:t>GenderID</a:t>
            </a:r>
            <a:r>
              <a:rPr lang="en-GB" sz="1000" dirty="0"/>
              <a:t>,</a:t>
            </a:r>
            <a:endParaRPr lang="en-IN" sz="1000" dirty="0"/>
          </a:p>
          <a:p>
            <a:r>
              <a:rPr lang="en-GB" sz="1000" dirty="0"/>
              <a:t>Max(year(CI.`</a:t>
            </a:r>
            <a:r>
              <a:rPr lang="en-GB" sz="1000" dirty="0" err="1"/>
              <a:t>DateOfJoining</a:t>
            </a:r>
            <a:r>
              <a:rPr lang="en-GB" sz="1000" dirty="0"/>
              <a:t>`)) </a:t>
            </a:r>
            <a:r>
              <a:rPr lang="en-GB" sz="1000" dirty="0" err="1"/>
              <a:t>mostRecentYear</a:t>
            </a:r>
            <a:r>
              <a:rPr lang="en-GB" sz="1000" dirty="0"/>
              <a:t>,</a:t>
            </a:r>
            <a:endParaRPr lang="en-IN" sz="1000" dirty="0"/>
          </a:p>
          <a:p>
            <a:r>
              <a:rPr lang="en-GB" sz="1000" dirty="0"/>
              <a:t>count(*) </a:t>
            </a:r>
            <a:r>
              <a:rPr lang="en-GB" sz="1000" dirty="0" err="1"/>
              <a:t>total_customers</a:t>
            </a:r>
            <a:r>
              <a:rPr lang="en-GB" sz="1000" dirty="0"/>
              <a:t>,</a:t>
            </a:r>
            <a:endParaRPr lang="en-IN" sz="1000" dirty="0"/>
          </a:p>
          <a:p>
            <a:r>
              <a:rPr lang="en-GB" sz="1000" dirty="0"/>
              <a:t>sum(</a:t>
            </a:r>
            <a:r>
              <a:rPr lang="en-GB" sz="1000" dirty="0" err="1"/>
              <a:t>BC.Exited</a:t>
            </a:r>
            <a:r>
              <a:rPr lang="en-GB" sz="1000" dirty="0"/>
              <a:t>) </a:t>
            </a:r>
            <a:r>
              <a:rPr lang="en-GB" sz="1000" dirty="0" err="1"/>
              <a:t>total_exited</a:t>
            </a:r>
            <a:r>
              <a:rPr lang="en-GB" sz="1000" dirty="0"/>
              <a:t>,</a:t>
            </a:r>
            <a:endParaRPr lang="en-IN" sz="1000" dirty="0"/>
          </a:p>
          <a:p>
            <a:r>
              <a:rPr lang="en-GB" sz="1000" dirty="0"/>
              <a:t>Round((sum(</a:t>
            </a:r>
            <a:r>
              <a:rPr lang="en-GB" sz="1000" dirty="0" err="1"/>
              <a:t>BC.Exited</a:t>
            </a:r>
            <a:r>
              <a:rPr lang="en-GB" sz="1000" dirty="0"/>
              <a:t>) / count(*))* 100 ,2)as </a:t>
            </a:r>
            <a:r>
              <a:rPr lang="en-GB" sz="1000" dirty="0" err="1"/>
              <a:t>churn_rate</a:t>
            </a:r>
            <a:endParaRPr lang="en-IN" sz="1000" dirty="0"/>
          </a:p>
          <a:p>
            <a:r>
              <a:rPr lang="en-GB" sz="1000" dirty="0"/>
              <a:t>from </a:t>
            </a:r>
            <a:r>
              <a:rPr lang="en-GB" sz="1000" dirty="0" err="1"/>
              <a:t>customerinfo</a:t>
            </a:r>
            <a:r>
              <a:rPr lang="en-GB" sz="1000" dirty="0"/>
              <a:t> CI </a:t>
            </a:r>
            <a:endParaRPr lang="en-IN" sz="1000" dirty="0"/>
          </a:p>
          <a:p>
            <a:r>
              <a:rPr lang="en-GB" sz="1000" dirty="0"/>
              <a:t>join gender G on </a:t>
            </a:r>
            <a:r>
              <a:rPr lang="en-GB" sz="1000" dirty="0" err="1"/>
              <a:t>CI.GenderID</a:t>
            </a:r>
            <a:r>
              <a:rPr lang="en-GB" sz="1000" dirty="0"/>
              <a:t> = G.ï»¿</a:t>
            </a:r>
            <a:r>
              <a:rPr lang="en-GB" sz="1000" dirty="0" err="1"/>
              <a:t>GenderID</a:t>
            </a:r>
            <a:endParaRPr lang="en-IN" sz="1000" dirty="0"/>
          </a:p>
          <a:p>
            <a:r>
              <a:rPr lang="en-GB" sz="1000" dirty="0"/>
              <a:t>join </a:t>
            </a:r>
            <a:r>
              <a:rPr lang="en-GB" sz="1000" dirty="0" err="1"/>
              <a:t>bank_churn</a:t>
            </a:r>
            <a:r>
              <a:rPr lang="en-GB" sz="1000" dirty="0"/>
              <a:t> BC on BC.`ï»¿</a:t>
            </a:r>
            <a:r>
              <a:rPr lang="en-GB" sz="1000" dirty="0" err="1"/>
              <a:t>CustomerId</a:t>
            </a:r>
            <a:r>
              <a:rPr lang="en-GB" sz="1000" dirty="0"/>
              <a:t>` = CI.`ï»¿</a:t>
            </a:r>
            <a:r>
              <a:rPr lang="en-GB" sz="1000" dirty="0" err="1"/>
              <a:t>CustomerId</a:t>
            </a:r>
            <a:r>
              <a:rPr lang="en-GB" sz="1000" dirty="0"/>
              <a:t>`</a:t>
            </a:r>
            <a:endParaRPr lang="en-IN" sz="1000" dirty="0"/>
          </a:p>
          <a:p>
            <a:r>
              <a:rPr lang="en-GB" sz="1000" dirty="0"/>
              <a:t>group by G.ï»¿</a:t>
            </a:r>
            <a:r>
              <a:rPr lang="en-GB" sz="1000" dirty="0" err="1"/>
              <a:t>GenderID,G.GenderCategory</a:t>
            </a:r>
            <a:endParaRPr lang="en-IN" sz="1000" dirty="0"/>
          </a:p>
          <a:p>
            <a:pPr marL="469900" marR="0" lvl="0" indent="-342900" algn="l" rtl="0">
              <a:lnSpc>
                <a:spcPct val="115000"/>
              </a:lnSpc>
              <a:spcBef>
                <a:spcPts val="1000"/>
              </a:spcBef>
              <a:spcAft>
                <a:spcPts val="0"/>
              </a:spcAft>
              <a:buClr>
                <a:schemeClr val="dk1"/>
              </a:buClr>
              <a:buSzPts val="1600"/>
              <a:buFont typeface="+mj-lt"/>
              <a:buAutoNum type="arabicPeriod" startAt="4"/>
            </a:pPr>
            <a:endParaRPr lang="en-GB" sz="1600" b="0" i="0" u="none" strike="noStrike" cap="none" dirty="0" smtClean="0">
              <a:solidFill>
                <a:schemeClr val="dk1"/>
              </a:solidFill>
              <a:latin typeface="Lato"/>
              <a:ea typeface="Lato"/>
              <a:cs typeface="Lato"/>
              <a:sym typeface="Lato"/>
            </a:endParaRPr>
          </a:p>
          <a:p>
            <a:pPr marL="469900" marR="0" lvl="0" indent="-342900" algn="l" rtl="0">
              <a:lnSpc>
                <a:spcPct val="115000"/>
              </a:lnSpc>
              <a:spcBef>
                <a:spcPts val="1000"/>
              </a:spcBef>
              <a:spcAft>
                <a:spcPts val="0"/>
              </a:spcAft>
              <a:buClr>
                <a:schemeClr val="dk1"/>
              </a:buClr>
              <a:buSzPts val="1600"/>
              <a:buFont typeface="+mj-lt"/>
              <a:buAutoNum type="arabicPeriod" startAt="4"/>
            </a:pPr>
            <a:endParaRPr lang="en-GB" sz="1600" dirty="0">
              <a:solidFill>
                <a:schemeClr val="dk1"/>
              </a:solidFill>
              <a:latin typeface="Lato"/>
              <a:ea typeface="Lato"/>
              <a:cs typeface="Lato"/>
              <a:sym typeface="Lato"/>
            </a:endParaRPr>
          </a:p>
          <a:p>
            <a:pPr marL="469900" marR="0" lvl="0" indent="-342900" algn="l" rtl="0">
              <a:lnSpc>
                <a:spcPct val="115000"/>
              </a:lnSpc>
              <a:spcBef>
                <a:spcPts val="1000"/>
              </a:spcBef>
              <a:spcAft>
                <a:spcPts val="0"/>
              </a:spcAft>
              <a:buClr>
                <a:schemeClr val="dk1"/>
              </a:buClr>
              <a:buSzPts val="1600"/>
              <a:buFont typeface="+mj-lt"/>
              <a:buAutoNum type="arabicPeriod" startAt="4"/>
            </a:pPr>
            <a:endParaRPr lang="en-GB" sz="1600" b="0" i="0" u="none" strike="noStrike" cap="none" dirty="0" smtClean="0">
              <a:solidFill>
                <a:schemeClr val="dk1"/>
              </a:solidFill>
              <a:latin typeface="Lato"/>
              <a:ea typeface="Lato"/>
              <a:cs typeface="Lato"/>
              <a:sym typeface="Lato"/>
            </a:endParaRPr>
          </a:p>
        </p:txBody>
      </p:sp>
      <p:sp>
        <p:nvSpPr>
          <p:cNvPr id="120" name="Google Shape;120;p12"/>
          <p:cNvSpPr txBox="1"/>
          <p:nvPr/>
        </p:nvSpPr>
        <p:spPr>
          <a:xfrm>
            <a:off x="785100" y="160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a:t>
            </a:r>
            <a:endParaRPr sz="1800" b="0" i="0" u="none" strike="noStrike" cap="none">
              <a:solidFill>
                <a:srgbClr val="000000"/>
              </a:solidFill>
              <a:latin typeface="Lato"/>
              <a:ea typeface="Lato"/>
              <a:cs typeface="Lato"/>
              <a:sym typeface="Lato"/>
            </a:endParaRPr>
          </a:p>
        </p:txBody>
      </p:sp>
      <p:sp>
        <p:nvSpPr>
          <p:cNvPr id="6" name="Rounded Rectangle 5"/>
          <p:cNvSpPr/>
          <p:nvPr/>
        </p:nvSpPr>
        <p:spPr>
          <a:xfrm>
            <a:off x="785100" y="3521316"/>
            <a:ext cx="2854393" cy="13399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Churn rate for the most recent year on the basis of genders are</a:t>
            </a:r>
          </a:p>
          <a:p>
            <a:pPr algn="ctr"/>
            <a:r>
              <a:rPr lang="en-IN" b="1" dirty="0" smtClean="0"/>
              <a:t>Male : 16.46</a:t>
            </a:r>
          </a:p>
          <a:p>
            <a:pPr algn="ctr"/>
            <a:r>
              <a:rPr lang="en-IN" b="1" dirty="0" smtClean="0"/>
              <a:t>Female : 25.07</a:t>
            </a:r>
            <a:endParaRPr lang="en-IN" b="1" dirty="0"/>
          </a:p>
        </p:txBody>
      </p:sp>
      <p:pic>
        <p:nvPicPr>
          <p:cNvPr id="7" name="Picture 6"/>
          <p:cNvPicPr/>
          <p:nvPr/>
        </p:nvPicPr>
        <p:blipFill>
          <a:blip r:embed="rId3"/>
          <a:stretch>
            <a:fillRect/>
          </a:stretch>
        </p:blipFill>
        <p:spPr>
          <a:xfrm>
            <a:off x="4484707" y="1729212"/>
            <a:ext cx="4125139" cy="3132017"/>
          </a:xfrm>
          <a:prstGeom prst="rect">
            <a:avLst/>
          </a:prstGeom>
        </p:spPr>
      </p:pic>
    </p:spTree>
    <p:extLst>
      <p:ext uri="{BB962C8B-B14F-4D97-AF65-F5344CB8AC3E}">
        <p14:creationId xmlns:p14="http://schemas.microsoft.com/office/powerpoint/2010/main" val="38013733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2"/>
          <p:cNvSpPr txBox="1"/>
          <p:nvPr/>
        </p:nvSpPr>
        <p:spPr>
          <a:xfrm>
            <a:off x="785100" y="622150"/>
            <a:ext cx="7573800" cy="4167264"/>
          </a:xfrm>
          <a:prstGeom prst="rect">
            <a:avLst/>
          </a:prstGeom>
          <a:noFill/>
          <a:ln>
            <a:noFill/>
          </a:ln>
        </p:spPr>
        <p:txBody>
          <a:bodyPr spcFirstLastPara="1" wrap="square" lIns="91425" tIns="91425" rIns="91425" bIns="91425" anchor="t" anchorCtr="0">
            <a:spAutoFit/>
          </a:bodyPr>
          <a:lstStyle/>
          <a:p>
            <a:pPr marL="469900" marR="0" lvl="0" indent="-342900" algn="l" rtl="0">
              <a:lnSpc>
                <a:spcPct val="115000"/>
              </a:lnSpc>
              <a:spcBef>
                <a:spcPts val="1000"/>
              </a:spcBef>
              <a:spcAft>
                <a:spcPts val="0"/>
              </a:spcAft>
              <a:buClr>
                <a:schemeClr val="dk1"/>
              </a:buClr>
              <a:buSzPts val="1600"/>
              <a:buFont typeface="+mj-lt"/>
              <a:buAutoNum type="arabicPeriod" startAt="5"/>
            </a:pPr>
            <a:r>
              <a:rPr lang="en-GB" sz="1600" b="0" i="0" u="none" strike="noStrike" cap="none" dirty="0" smtClean="0">
                <a:solidFill>
                  <a:schemeClr val="dk1"/>
                </a:solidFill>
                <a:latin typeface="Lato"/>
                <a:ea typeface="Lato"/>
                <a:cs typeface="Lato"/>
                <a:sym typeface="Lato"/>
              </a:rPr>
              <a:t>Compare </a:t>
            </a:r>
            <a:r>
              <a:rPr lang="en-GB" sz="1600" b="0" i="0" u="none" strike="noStrike" cap="none" dirty="0">
                <a:solidFill>
                  <a:schemeClr val="dk1"/>
                </a:solidFill>
                <a:latin typeface="Lato"/>
                <a:ea typeface="Lato"/>
                <a:cs typeface="Lato"/>
                <a:sym typeface="Lato"/>
              </a:rPr>
              <a:t>the average credit score of customers who have exited and those who remain. (SQL</a:t>
            </a:r>
            <a:r>
              <a:rPr lang="en-GB" sz="1600" b="0" i="0" u="none" strike="noStrike" cap="none" dirty="0" smtClean="0">
                <a:solidFill>
                  <a:schemeClr val="dk1"/>
                </a:solidFill>
                <a:latin typeface="Lato"/>
                <a:ea typeface="Lato"/>
                <a:cs typeface="Lato"/>
                <a:sym typeface="Lato"/>
              </a:rPr>
              <a:t>)</a:t>
            </a:r>
          </a:p>
          <a:p>
            <a:r>
              <a:rPr lang="en-GB" sz="1000" dirty="0"/>
              <a:t>select</a:t>
            </a:r>
            <a:endParaRPr lang="en-IN" sz="1000" dirty="0"/>
          </a:p>
          <a:p>
            <a:r>
              <a:rPr lang="en-GB" sz="1000" dirty="0" err="1"/>
              <a:t>avg</a:t>
            </a:r>
            <a:r>
              <a:rPr lang="en-GB" sz="1000" dirty="0"/>
              <a:t>(`</a:t>
            </a:r>
            <a:r>
              <a:rPr lang="en-GB" sz="1000" dirty="0" err="1"/>
              <a:t>CreditScore</a:t>
            </a:r>
            <a:r>
              <a:rPr lang="en-GB" sz="1000" dirty="0"/>
              <a:t>`),</a:t>
            </a:r>
            <a:endParaRPr lang="en-IN" sz="1000" dirty="0"/>
          </a:p>
          <a:p>
            <a:r>
              <a:rPr lang="en-GB" sz="1000" dirty="0" err="1"/>
              <a:t>e.ExitCategory</a:t>
            </a:r>
            <a:r>
              <a:rPr lang="en-GB" sz="1000" dirty="0"/>
              <a:t>,</a:t>
            </a:r>
            <a:endParaRPr lang="en-IN" sz="1000" dirty="0"/>
          </a:p>
          <a:p>
            <a:r>
              <a:rPr lang="en-GB" sz="1000" dirty="0"/>
              <a:t>Exited</a:t>
            </a:r>
            <a:endParaRPr lang="en-IN" sz="1000" dirty="0"/>
          </a:p>
          <a:p>
            <a:r>
              <a:rPr lang="en-GB" sz="1000" dirty="0"/>
              <a:t>from `</a:t>
            </a:r>
            <a:r>
              <a:rPr lang="en-GB" sz="1000" dirty="0" err="1"/>
              <a:t>bank_churn</a:t>
            </a:r>
            <a:r>
              <a:rPr lang="en-GB" sz="1000" dirty="0"/>
              <a:t>` b</a:t>
            </a:r>
            <a:endParaRPr lang="en-IN" sz="1000" dirty="0"/>
          </a:p>
          <a:p>
            <a:r>
              <a:rPr lang="en-GB" sz="1000" dirty="0"/>
              <a:t>join </a:t>
            </a:r>
            <a:r>
              <a:rPr lang="en-GB" sz="1000" dirty="0" err="1"/>
              <a:t>exitcustomer</a:t>
            </a:r>
            <a:r>
              <a:rPr lang="en-GB" sz="1000" dirty="0"/>
              <a:t> e on </a:t>
            </a:r>
            <a:r>
              <a:rPr lang="en-GB" sz="1000" dirty="0" err="1"/>
              <a:t>b.`Exited</a:t>
            </a:r>
            <a:r>
              <a:rPr lang="en-GB" sz="1000" dirty="0"/>
              <a:t>` = e.ï»¿</a:t>
            </a:r>
            <a:r>
              <a:rPr lang="en-GB" sz="1000" dirty="0" err="1" smtClean="0"/>
              <a:t>ExitID</a:t>
            </a:r>
            <a:endParaRPr lang="en-IN" sz="1000" dirty="0"/>
          </a:p>
          <a:p>
            <a:r>
              <a:rPr lang="en-GB" sz="1000" dirty="0"/>
              <a:t>group by `Exited`, </a:t>
            </a:r>
            <a:r>
              <a:rPr lang="en-GB" sz="1000" dirty="0" err="1" smtClean="0"/>
              <a:t>e.ExitCategory</a:t>
            </a:r>
            <a:endParaRPr lang="en-GB" sz="1000" dirty="0" smtClean="0"/>
          </a:p>
          <a:p>
            <a:endParaRPr lang="en-IN" sz="1000" dirty="0"/>
          </a:p>
          <a:p>
            <a:pPr marL="127000" marR="0" lvl="0" algn="l" rtl="0">
              <a:lnSpc>
                <a:spcPct val="115000"/>
              </a:lnSpc>
              <a:spcBef>
                <a:spcPts val="1000"/>
              </a:spcBef>
              <a:spcAft>
                <a:spcPts val="0"/>
              </a:spcAft>
              <a:buClr>
                <a:schemeClr val="dk1"/>
              </a:buClr>
              <a:buSzPts val="1600"/>
            </a:pPr>
            <a:endParaRPr lang="en-GB" sz="1600" b="0" i="0" u="none" strike="noStrike" cap="none" dirty="0" smtClean="0">
              <a:solidFill>
                <a:schemeClr val="dk1"/>
              </a:solidFill>
              <a:latin typeface="Lato"/>
              <a:ea typeface="Lato"/>
              <a:cs typeface="Lato"/>
              <a:sym typeface="Lato"/>
            </a:endParaRPr>
          </a:p>
          <a:p>
            <a:pPr marL="127000" marR="0" lvl="0" algn="l" rtl="0">
              <a:lnSpc>
                <a:spcPct val="115000"/>
              </a:lnSpc>
              <a:spcBef>
                <a:spcPts val="1000"/>
              </a:spcBef>
              <a:spcAft>
                <a:spcPts val="0"/>
              </a:spcAft>
              <a:buClr>
                <a:schemeClr val="dk1"/>
              </a:buClr>
              <a:buSzPts val="1600"/>
            </a:pPr>
            <a:endParaRPr lang="en-GB" sz="1600" dirty="0">
              <a:solidFill>
                <a:schemeClr val="dk1"/>
              </a:solidFill>
              <a:latin typeface="Lato"/>
              <a:ea typeface="Lato"/>
              <a:cs typeface="Lato"/>
              <a:sym typeface="Lato"/>
            </a:endParaRPr>
          </a:p>
          <a:p>
            <a:pPr marL="127000" marR="0" lvl="0" algn="l" rtl="0">
              <a:lnSpc>
                <a:spcPct val="115000"/>
              </a:lnSpc>
              <a:spcBef>
                <a:spcPts val="1000"/>
              </a:spcBef>
              <a:spcAft>
                <a:spcPts val="0"/>
              </a:spcAft>
              <a:buClr>
                <a:schemeClr val="dk1"/>
              </a:buClr>
              <a:buSzPts val="1600"/>
            </a:pPr>
            <a:endParaRPr lang="en-GB" sz="1600" b="0" i="0" u="none" strike="noStrike" cap="none" dirty="0" smtClean="0">
              <a:solidFill>
                <a:schemeClr val="dk1"/>
              </a:solidFill>
              <a:latin typeface="Lato"/>
              <a:ea typeface="Lato"/>
              <a:cs typeface="Lato"/>
              <a:sym typeface="Lato"/>
            </a:endParaRPr>
          </a:p>
          <a:p>
            <a:pPr marL="127000" marR="0" lvl="0" algn="l" rtl="0">
              <a:lnSpc>
                <a:spcPct val="115000"/>
              </a:lnSpc>
              <a:spcBef>
                <a:spcPts val="1000"/>
              </a:spcBef>
              <a:spcAft>
                <a:spcPts val="0"/>
              </a:spcAft>
              <a:buClr>
                <a:schemeClr val="dk1"/>
              </a:buClr>
              <a:buSzPts val="1600"/>
            </a:pPr>
            <a:endParaRPr lang="en-GB" sz="1600" dirty="0">
              <a:solidFill>
                <a:schemeClr val="dk1"/>
              </a:solidFill>
              <a:latin typeface="Lato"/>
              <a:ea typeface="Lato"/>
              <a:cs typeface="Lato"/>
              <a:sym typeface="Lato"/>
            </a:endParaRPr>
          </a:p>
          <a:p>
            <a:pPr marL="127000" marR="0" lvl="0" algn="l" rtl="0">
              <a:lnSpc>
                <a:spcPct val="115000"/>
              </a:lnSpc>
              <a:spcBef>
                <a:spcPts val="1000"/>
              </a:spcBef>
              <a:spcAft>
                <a:spcPts val="0"/>
              </a:spcAft>
              <a:buClr>
                <a:schemeClr val="dk1"/>
              </a:buClr>
              <a:buSzPts val="1600"/>
            </a:pPr>
            <a:endParaRPr lang="en-GB" sz="1600" b="0" i="0" u="none" strike="noStrike" cap="none" dirty="0" smtClean="0">
              <a:solidFill>
                <a:schemeClr val="dk1"/>
              </a:solidFill>
              <a:latin typeface="Lato"/>
              <a:ea typeface="Lato"/>
              <a:cs typeface="Lato"/>
              <a:sym typeface="Lato"/>
            </a:endParaRPr>
          </a:p>
        </p:txBody>
      </p:sp>
      <p:sp>
        <p:nvSpPr>
          <p:cNvPr id="120" name="Google Shape;120;p12"/>
          <p:cNvSpPr txBox="1"/>
          <p:nvPr/>
        </p:nvSpPr>
        <p:spPr>
          <a:xfrm>
            <a:off x="785100" y="160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a:t>
            </a:r>
            <a:endParaRPr sz="1800" b="0" i="0" u="none" strike="noStrike" cap="none">
              <a:solidFill>
                <a:srgbClr val="000000"/>
              </a:solidFill>
              <a:latin typeface="Lato"/>
              <a:ea typeface="Lato"/>
              <a:cs typeface="Lato"/>
              <a:sym typeface="Lato"/>
            </a:endParaRPr>
          </a:p>
        </p:txBody>
      </p:sp>
      <p:pic>
        <p:nvPicPr>
          <p:cNvPr id="4" name="Picture 3"/>
          <p:cNvPicPr/>
          <p:nvPr/>
        </p:nvPicPr>
        <p:blipFill>
          <a:blip r:embed="rId3"/>
          <a:stretch>
            <a:fillRect/>
          </a:stretch>
        </p:blipFill>
        <p:spPr>
          <a:xfrm>
            <a:off x="4119326" y="2171077"/>
            <a:ext cx="4131511" cy="2618337"/>
          </a:xfrm>
          <a:prstGeom prst="rect">
            <a:avLst/>
          </a:prstGeom>
        </p:spPr>
      </p:pic>
    </p:spTree>
    <p:extLst>
      <p:ext uri="{BB962C8B-B14F-4D97-AF65-F5344CB8AC3E}">
        <p14:creationId xmlns:p14="http://schemas.microsoft.com/office/powerpoint/2010/main" val="10432048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2"/>
          <p:cNvSpPr txBox="1"/>
          <p:nvPr/>
        </p:nvSpPr>
        <p:spPr>
          <a:xfrm>
            <a:off x="785100" y="622150"/>
            <a:ext cx="7573800" cy="4462730"/>
          </a:xfrm>
          <a:prstGeom prst="rect">
            <a:avLst/>
          </a:prstGeom>
          <a:noFill/>
          <a:ln>
            <a:noFill/>
          </a:ln>
        </p:spPr>
        <p:txBody>
          <a:bodyPr spcFirstLastPara="1" wrap="square" lIns="91425" tIns="91425" rIns="91425" bIns="91425" anchor="t" anchorCtr="0">
            <a:spAutoFit/>
          </a:bodyPr>
          <a:lstStyle/>
          <a:p>
            <a:pPr marL="469900" marR="0" lvl="0" indent="-342900" algn="l" rtl="0">
              <a:lnSpc>
                <a:spcPct val="115000"/>
              </a:lnSpc>
              <a:spcBef>
                <a:spcPts val="1500"/>
              </a:spcBef>
              <a:spcAft>
                <a:spcPts val="0"/>
              </a:spcAft>
              <a:buClr>
                <a:schemeClr val="dk1"/>
              </a:buClr>
              <a:buSzPts val="1600"/>
              <a:buFont typeface="+mj-lt"/>
              <a:buAutoNum type="arabicPeriod" startAt="6"/>
            </a:pPr>
            <a:r>
              <a:rPr lang="en-GB" sz="1600" b="0" i="0" u="none" strike="noStrike" cap="none" dirty="0" smtClean="0">
                <a:solidFill>
                  <a:schemeClr val="dk1"/>
                </a:solidFill>
                <a:latin typeface="Lato"/>
                <a:ea typeface="Lato"/>
                <a:cs typeface="Lato"/>
                <a:sym typeface="Lato"/>
              </a:rPr>
              <a:t>Which </a:t>
            </a:r>
            <a:r>
              <a:rPr lang="en-GB" sz="1600" b="0" i="0" u="none" strike="noStrike" cap="none" dirty="0">
                <a:solidFill>
                  <a:schemeClr val="dk1"/>
                </a:solidFill>
                <a:latin typeface="Lato"/>
                <a:ea typeface="Lato"/>
                <a:cs typeface="Lato"/>
                <a:sym typeface="Lato"/>
              </a:rPr>
              <a:t>gender has a higher average estimated salary, and how does it relate to the number of active accounts? (SQL</a:t>
            </a:r>
            <a:r>
              <a:rPr lang="en-GB" sz="1600" b="0" i="0" u="none" strike="noStrike" cap="none" dirty="0" smtClean="0">
                <a:solidFill>
                  <a:schemeClr val="dk1"/>
                </a:solidFill>
                <a:latin typeface="Lato"/>
                <a:ea typeface="Lato"/>
                <a:cs typeface="Lato"/>
                <a:sym typeface="Lato"/>
              </a:rPr>
              <a:t>)</a:t>
            </a:r>
          </a:p>
          <a:p>
            <a:r>
              <a:rPr lang="en-GB" sz="1000" dirty="0"/>
              <a:t>select </a:t>
            </a:r>
            <a:endParaRPr lang="en-IN" sz="1000" dirty="0"/>
          </a:p>
          <a:p>
            <a:r>
              <a:rPr lang="en-GB" sz="1000" dirty="0"/>
              <a:t>round(</a:t>
            </a:r>
            <a:r>
              <a:rPr lang="en-GB" sz="1000" dirty="0" err="1"/>
              <a:t>avg</a:t>
            </a:r>
            <a:r>
              <a:rPr lang="en-GB" sz="1000" dirty="0"/>
              <a:t>(</a:t>
            </a:r>
            <a:r>
              <a:rPr lang="en-GB" sz="1000" dirty="0" err="1"/>
              <a:t>c.EstimatedSalary</a:t>
            </a:r>
            <a:r>
              <a:rPr lang="en-GB" sz="1000" dirty="0"/>
              <a:t>),2) </a:t>
            </a:r>
            <a:r>
              <a:rPr lang="en-GB" sz="1000" dirty="0" err="1"/>
              <a:t>avgEstimateSalary</a:t>
            </a:r>
            <a:r>
              <a:rPr lang="en-GB" sz="1000" dirty="0"/>
              <a:t>,</a:t>
            </a:r>
            <a:endParaRPr lang="en-IN" sz="1000" dirty="0"/>
          </a:p>
          <a:p>
            <a:r>
              <a:rPr lang="en-GB" sz="1000" dirty="0" err="1"/>
              <a:t>g.GenderCategory</a:t>
            </a:r>
            <a:r>
              <a:rPr lang="en-GB" sz="1000" dirty="0"/>
              <a:t>,</a:t>
            </a:r>
            <a:endParaRPr lang="en-IN" sz="1000" dirty="0"/>
          </a:p>
          <a:p>
            <a:r>
              <a:rPr lang="en-GB" sz="1000" dirty="0"/>
              <a:t>count(case when </a:t>
            </a:r>
            <a:r>
              <a:rPr lang="en-GB" sz="1000" dirty="0" err="1"/>
              <a:t>b.IsActiveMember</a:t>
            </a:r>
            <a:r>
              <a:rPr lang="en-GB" sz="1000" dirty="0"/>
              <a:t> = True then b.ï»¿</a:t>
            </a:r>
            <a:r>
              <a:rPr lang="en-GB" sz="1000" dirty="0" err="1"/>
              <a:t>CustomerId</a:t>
            </a:r>
            <a:r>
              <a:rPr lang="en-GB" sz="1000" dirty="0"/>
              <a:t> end) </a:t>
            </a:r>
            <a:r>
              <a:rPr lang="en-GB" sz="1000" dirty="0" err="1"/>
              <a:t>ActiveMembers</a:t>
            </a:r>
            <a:r>
              <a:rPr lang="en-GB" sz="1000" dirty="0"/>
              <a:t> </a:t>
            </a:r>
            <a:endParaRPr lang="en-IN" sz="1000" dirty="0"/>
          </a:p>
          <a:p>
            <a:r>
              <a:rPr lang="en-GB" sz="1000" dirty="0"/>
              <a:t>from </a:t>
            </a:r>
            <a:r>
              <a:rPr lang="en-GB" sz="1000" dirty="0" err="1"/>
              <a:t>customerinfo</a:t>
            </a:r>
            <a:r>
              <a:rPr lang="en-GB" sz="1000" dirty="0"/>
              <a:t> c</a:t>
            </a:r>
            <a:endParaRPr lang="en-IN" sz="1000" dirty="0"/>
          </a:p>
          <a:p>
            <a:r>
              <a:rPr lang="en-GB" sz="1000" dirty="0"/>
              <a:t>join </a:t>
            </a:r>
            <a:r>
              <a:rPr lang="en-GB" sz="1000" dirty="0" err="1"/>
              <a:t>bank_churn</a:t>
            </a:r>
            <a:r>
              <a:rPr lang="en-GB" sz="1000" dirty="0"/>
              <a:t> b on b.ï»¿</a:t>
            </a:r>
            <a:r>
              <a:rPr lang="en-GB" sz="1000" dirty="0" err="1"/>
              <a:t>CustomerId</a:t>
            </a:r>
            <a:r>
              <a:rPr lang="en-GB" sz="1000" dirty="0"/>
              <a:t> = c.ï»¿</a:t>
            </a:r>
            <a:r>
              <a:rPr lang="en-GB" sz="1000" dirty="0" err="1"/>
              <a:t>CustomerId</a:t>
            </a:r>
            <a:endParaRPr lang="en-IN" sz="1000" dirty="0"/>
          </a:p>
          <a:p>
            <a:r>
              <a:rPr lang="en-GB" sz="1000" dirty="0"/>
              <a:t>join </a:t>
            </a:r>
            <a:r>
              <a:rPr lang="en-GB" sz="1000" dirty="0" err="1"/>
              <a:t>activecustomer</a:t>
            </a:r>
            <a:r>
              <a:rPr lang="en-GB" sz="1000" dirty="0"/>
              <a:t> a on a.ï»¿</a:t>
            </a:r>
            <a:r>
              <a:rPr lang="en-GB" sz="1000" dirty="0" err="1"/>
              <a:t>ActiveID</a:t>
            </a:r>
            <a:r>
              <a:rPr lang="en-GB" sz="1000" dirty="0"/>
              <a:t> = </a:t>
            </a:r>
            <a:r>
              <a:rPr lang="en-GB" sz="1000" dirty="0" err="1"/>
              <a:t>b.IsActiveMember</a:t>
            </a:r>
            <a:endParaRPr lang="en-IN" sz="1000" dirty="0"/>
          </a:p>
          <a:p>
            <a:r>
              <a:rPr lang="en-GB" sz="1000" dirty="0"/>
              <a:t>join gender g on g.ï»¿</a:t>
            </a:r>
            <a:r>
              <a:rPr lang="en-GB" sz="1000" dirty="0" err="1"/>
              <a:t>GenderID</a:t>
            </a:r>
            <a:r>
              <a:rPr lang="en-GB" sz="1000" dirty="0"/>
              <a:t> = </a:t>
            </a:r>
            <a:r>
              <a:rPr lang="en-GB" sz="1000" dirty="0" err="1"/>
              <a:t>c.GenderID</a:t>
            </a:r>
            <a:endParaRPr lang="en-IN" sz="1000" dirty="0"/>
          </a:p>
          <a:p>
            <a:r>
              <a:rPr lang="en-GB" sz="1000" dirty="0"/>
              <a:t>group by </a:t>
            </a:r>
            <a:r>
              <a:rPr lang="en-GB" sz="1000" dirty="0" smtClean="0"/>
              <a:t>2</a:t>
            </a:r>
            <a:endParaRPr lang="en-IN" sz="1000" dirty="0"/>
          </a:p>
          <a:p>
            <a:endParaRPr lang="en-IN" sz="1000" dirty="0">
              <a:solidFill>
                <a:schemeClr val="dk1"/>
              </a:solidFill>
              <a:latin typeface="Lato"/>
              <a:ea typeface="Lato"/>
              <a:cs typeface="Lato"/>
              <a:sym typeface="Lato"/>
            </a:endParaRPr>
          </a:p>
          <a:p>
            <a:endParaRPr lang="en-IN" sz="1000" dirty="0">
              <a:solidFill>
                <a:schemeClr val="dk1"/>
              </a:solidFill>
              <a:latin typeface="Lato"/>
              <a:ea typeface="Lato"/>
              <a:cs typeface="Lato"/>
              <a:sym typeface="Lato"/>
            </a:endParaRPr>
          </a:p>
          <a:p>
            <a:endParaRPr lang="en-IN" sz="1000" dirty="0">
              <a:solidFill>
                <a:schemeClr val="dk1"/>
              </a:solidFill>
              <a:latin typeface="Lato"/>
              <a:ea typeface="Lato"/>
              <a:cs typeface="Lato"/>
              <a:sym typeface="Lato"/>
            </a:endParaRPr>
          </a:p>
          <a:p>
            <a:endParaRPr lang="en-GB" sz="1600" dirty="0">
              <a:solidFill>
                <a:schemeClr val="dk1"/>
              </a:solidFill>
              <a:latin typeface="Lato"/>
              <a:ea typeface="Lato"/>
              <a:cs typeface="Lato"/>
              <a:sym typeface="Lato"/>
            </a:endParaRPr>
          </a:p>
          <a:p>
            <a:pPr marL="127000" marR="0" lvl="0" algn="l" rtl="0">
              <a:lnSpc>
                <a:spcPct val="115000"/>
              </a:lnSpc>
              <a:spcBef>
                <a:spcPts val="1500"/>
              </a:spcBef>
              <a:spcAft>
                <a:spcPts val="0"/>
              </a:spcAft>
              <a:buClr>
                <a:schemeClr val="dk1"/>
              </a:buClr>
              <a:buSzPts val="1600"/>
            </a:pPr>
            <a:endParaRPr lang="en-GB" sz="1600" dirty="0" smtClean="0">
              <a:solidFill>
                <a:schemeClr val="dk1"/>
              </a:solidFill>
              <a:latin typeface="Lato"/>
              <a:ea typeface="Lato"/>
              <a:cs typeface="Lato"/>
              <a:sym typeface="Lato"/>
            </a:endParaRPr>
          </a:p>
          <a:p>
            <a:pPr marL="127000" marR="0" lvl="0" algn="l" rtl="0">
              <a:lnSpc>
                <a:spcPct val="115000"/>
              </a:lnSpc>
              <a:spcBef>
                <a:spcPts val="1500"/>
              </a:spcBef>
              <a:spcAft>
                <a:spcPts val="0"/>
              </a:spcAft>
              <a:buClr>
                <a:schemeClr val="dk1"/>
              </a:buClr>
              <a:buSzPts val="1600"/>
            </a:pPr>
            <a:endParaRPr lang="en-GB" sz="1600" dirty="0" smtClean="0">
              <a:solidFill>
                <a:schemeClr val="dk1"/>
              </a:solidFill>
              <a:latin typeface="Lato"/>
              <a:ea typeface="Lato"/>
              <a:cs typeface="Lato"/>
              <a:sym typeface="Lato"/>
            </a:endParaRPr>
          </a:p>
          <a:p>
            <a:pPr marL="469900" marR="0" lvl="0" indent="-342900" algn="l" rtl="0">
              <a:lnSpc>
                <a:spcPct val="115000"/>
              </a:lnSpc>
              <a:spcBef>
                <a:spcPts val="1500"/>
              </a:spcBef>
              <a:spcAft>
                <a:spcPts val="0"/>
              </a:spcAft>
              <a:buClr>
                <a:schemeClr val="dk1"/>
              </a:buClr>
              <a:buSzPts val="1600"/>
              <a:buFont typeface="+mj-lt"/>
              <a:buAutoNum type="arabicPeriod" startAt="6"/>
            </a:pPr>
            <a:endParaRPr sz="1600" dirty="0">
              <a:solidFill>
                <a:schemeClr val="dk1"/>
              </a:solidFill>
              <a:latin typeface="Lato"/>
              <a:ea typeface="Lato"/>
              <a:cs typeface="Lato"/>
              <a:sym typeface="Lato"/>
            </a:endParaRPr>
          </a:p>
        </p:txBody>
      </p:sp>
      <p:sp>
        <p:nvSpPr>
          <p:cNvPr id="120" name="Google Shape;120;p12"/>
          <p:cNvSpPr txBox="1"/>
          <p:nvPr/>
        </p:nvSpPr>
        <p:spPr>
          <a:xfrm>
            <a:off x="785100" y="160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a:t>
            </a:r>
            <a:endParaRPr sz="1800" b="0" i="0" u="none" strike="noStrike" cap="none">
              <a:solidFill>
                <a:srgbClr val="000000"/>
              </a:solidFill>
              <a:latin typeface="Lato"/>
              <a:ea typeface="Lato"/>
              <a:cs typeface="Lato"/>
              <a:sym typeface="Lato"/>
            </a:endParaRPr>
          </a:p>
        </p:txBody>
      </p:sp>
      <p:pic>
        <p:nvPicPr>
          <p:cNvPr id="5" name="Picture 4"/>
          <p:cNvPicPr>
            <a:picLocks noChangeAspect="1"/>
          </p:cNvPicPr>
          <p:nvPr/>
        </p:nvPicPr>
        <p:blipFill>
          <a:blip r:embed="rId3"/>
          <a:stretch>
            <a:fillRect/>
          </a:stretch>
        </p:blipFill>
        <p:spPr>
          <a:xfrm>
            <a:off x="4329985" y="2525916"/>
            <a:ext cx="4028915" cy="2299581"/>
          </a:xfrm>
          <a:prstGeom prst="rect">
            <a:avLst/>
          </a:prstGeom>
        </p:spPr>
      </p:pic>
      <p:sp>
        <p:nvSpPr>
          <p:cNvPr id="6" name="Rounded Rectangle 5"/>
          <p:cNvSpPr/>
          <p:nvPr/>
        </p:nvSpPr>
        <p:spPr>
          <a:xfrm>
            <a:off x="851026" y="3032911"/>
            <a:ext cx="2779413" cy="1475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As we can see , Females are having the higher estimated salary but the number of active Members of male are greater than of females</a:t>
            </a:r>
            <a:endParaRPr lang="en-IN" dirty="0">
              <a:solidFill>
                <a:schemeClr val="tx1"/>
              </a:solidFill>
            </a:endParaRPr>
          </a:p>
        </p:txBody>
      </p:sp>
    </p:spTree>
    <p:extLst>
      <p:ext uri="{BB962C8B-B14F-4D97-AF65-F5344CB8AC3E}">
        <p14:creationId xmlns:p14="http://schemas.microsoft.com/office/powerpoint/2010/main" val="40521542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2"/>
          <p:cNvSpPr txBox="1"/>
          <p:nvPr/>
        </p:nvSpPr>
        <p:spPr>
          <a:xfrm>
            <a:off x="785100" y="622150"/>
            <a:ext cx="7573800" cy="4064159"/>
          </a:xfrm>
          <a:prstGeom prst="rect">
            <a:avLst/>
          </a:prstGeom>
          <a:noFill/>
          <a:ln>
            <a:noFill/>
          </a:ln>
        </p:spPr>
        <p:txBody>
          <a:bodyPr spcFirstLastPara="1" wrap="square" lIns="91425" tIns="91425" rIns="91425" bIns="91425" anchor="t" anchorCtr="0">
            <a:spAutoFit/>
          </a:bodyPr>
          <a:lstStyle/>
          <a:p>
            <a:pPr marL="469900" lvl="0" indent="-342900" algn="l" rtl="0">
              <a:lnSpc>
                <a:spcPct val="115000"/>
              </a:lnSpc>
              <a:spcBef>
                <a:spcPts val="1500"/>
              </a:spcBef>
              <a:spcAft>
                <a:spcPts val="0"/>
              </a:spcAft>
              <a:buClr>
                <a:schemeClr val="dk1"/>
              </a:buClr>
              <a:buSzPts val="1600"/>
              <a:buFont typeface="+mj-lt"/>
              <a:buAutoNum type="arabicPeriod" startAt="7"/>
            </a:pPr>
            <a:r>
              <a:rPr lang="en-GB" sz="1600" dirty="0" smtClean="0">
                <a:solidFill>
                  <a:schemeClr val="dk1"/>
                </a:solidFill>
                <a:latin typeface="Lato"/>
                <a:ea typeface="Lato"/>
                <a:cs typeface="Lato"/>
                <a:sym typeface="Lato"/>
              </a:rPr>
              <a:t>Segment </a:t>
            </a:r>
            <a:r>
              <a:rPr lang="en-GB" sz="1600" dirty="0">
                <a:solidFill>
                  <a:schemeClr val="dk1"/>
                </a:solidFill>
                <a:latin typeface="Lato"/>
                <a:ea typeface="Lato"/>
                <a:cs typeface="Lato"/>
                <a:sym typeface="Lato"/>
              </a:rPr>
              <a:t>the customers based on their credit score and identify the segment with the highest exit rate. (SQL</a:t>
            </a:r>
            <a:r>
              <a:rPr lang="en-GB" sz="1600" dirty="0" smtClean="0">
                <a:solidFill>
                  <a:schemeClr val="dk1"/>
                </a:solidFill>
                <a:latin typeface="Lato"/>
                <a:ea typeface="Lato"/>
                <a:cs typeface="Lato"/>
                <a:sym typeface="Lato"/>
              </a:rPr>
              <a:t>)</a:t>
            </a:r>
          </a:p>
          <a:p>
            <a:pPr marL="127000" lvl="0">
              <a:lnSpc>
                <a:spcPct val="115000"/>
              </a:lnSpc>
              <a:spcBef>
                <a:spcPts val="1500"/>
              </a:spcBef>
              <a:buClr>
                <a:schemeClr val="dk1"/>
              </a:buClr>
              <a:buSzPts val="1600"/>
            </a:pPr>
            <a:r>
              <a:rPr lang="en-GB" b="1" dirty="0" smtClean="0">
                <a:solidFill>
                  <a:schemeClr val="dk1"/>
                </a:solidFill>
                <a:latin typeface="Lato"/>
                <a:ea typeface="Lato"/>
                <a:cs typeface="Lato"/>
                <a:sym typeface="Lato"/>
              </a:rPr>
              <a:t>Approach : </a:t>
            </a:r>
            <a:r>
              <a:rPr lang="en-GB" dirty="0"/>
              <a:t>We have divided the segment into five categories initially which are as below </a:t>
            </a:r>
          </a:p>
          <a:p>
            <a:pPr marL="127000" lvl="0">
              <a:lnSpc>
                <a:spcPct val="115000"/>
              </a:lnSpc>
              <a:spcBef>
                <a:spcPts val="1500"/>
              </a:spcBef>
              <a:buClr>
                <a:schemeClr val="dk1"/>
              </a:buClr>
              <a:buSzPts val="1600"/>
            </a:pPr>
            <a:r>
              <a:rPr lang="en-US" b="1" dirty="0" smtClean="0">
                <a:solidFill>
                  <a:schemeClr val="dk1"/>
                </a:solidFill>
                <a:latin typeface="Lato"/>
                <a:ea typeface="Lato"/>
                <a:cs typeface="Lato"/>
                <a:sym typeface="Lato"/>
              </a:rPr>
              <a:t>Credit </a:t>
            </a:r>
            <a:r>
              <a:rPr lang="en-US" b="1" dirty="0">
                <a:solidFill>
                  <a:schemeClr val="dk1"/>
                </a:solidFill>
                <a:latin typeface="Lato"/>
                <a:ea typeface="Lato"/>
                <a:cs typeface="Lato"/>
                <a:sym typeface="Lato"/>
              </a:rPr>
              <a:t>score: </a:t>
            </a:r>
            <a:endParaRPr lang="en-US" b="1" dirty="0" smtClean="0">
              <a:solidFill>
                <a:schemeClr val="dk1"/>
              </a:solidFill>
              <a:latin typeface="Lato"/>
              <a:ea typeface="Lato"/>
              <a:cs typeface="Lato"/>
              <a:sym typeface="Lato"/>
            </a:endParaRPr>
          </a:p>
          <a:p>
            <a:pPr marL="1371600" lvl="2" indent="-323850">
              <a:buClr>
                <a:schemeClr val="dk1"/>
              </a:buClr>
              <a:buSzPts val="1500"/>
              <a:buFont typeface="Lato"/>
              <a:buChar char="●"/>
            </a:pPr>
            <a:r>
              <a:rPr lang="en-US" dirty="0">
                <a:solidFill>
                  <a:schemeClr val="dk1"/>
                </a:solidFill>
                <a:latin typeface="Lato"/>
                <a:ea typeface="Lato"/>
                <a:cs typeface="Lato"/>
                <a:sym typeface="Lato"/>
              </a:rPr>
              <a:t>Excellent: 800–850</a:t>
            </a:r>
          </a:p>
          <a:p>
            <a:pPr marL="1371600" lvl="2" indent="-323850">
              <a:buClr>
                <a:schemeClr val="dk1"/>
              </a:buClr>
              <a:buSzPts val="1500"/>
              <a:buFont typeface="Lato"/>
              <a:buChar char="●"/>
            </a:pPr>
            <a:r>
              <a:rPr lang="en-US" dirty="0">
                <a:solidFill>
                  <a:schemeClr val="dk1"/>
                </a:solidFill>
                <a:latin typeface="Lato"/>
                <a:ea typeface="Lato"/>
                <a:cs typeface="Lato"/>
                <a:sym typeface="Lato"/>
              </a:rPr>
              <a:t>Very Good: 740–799</a:t>
            </a:r>
          </a:p>
          <a:p>
            <a:pPr marL="1371600" lvl="2" indent="-323850">
              <a:buClr>
                <a:schemeClr val="dk1"/>
              </a:buClr>
              <a:buSzPts val="1500"/>
              <a:buFont typeface="Lato"/>
              <a:buChar char="●"/>
            </a:pPr>
            <a:r>
              <a:rPr lang="en-US" dirty="0">
                <a:solidFill>
                  <a:schemeClr val="dk1"/>
                </a:solidFill>
                <a:latin typeface="Lato"/>
                <a:ea typeface="Lato"/>
                <a:cs typeface="Lato"/>
                <a:sym typeface="Lato"/>
              </a:rPr>
              <a:t>Good: 670–739</a:t>
            </a:r>
          </a:p>
          <a:p>
            <a:pPr marL="1371600" lvl="2" indent="-323850">
              <a:buClr>
                <a:schemeClr val="dk1"/>
              </a:buClr>
              <a:buSzPts val="1500"/>
              <a:buFont typeface="Lato"/>
              <a:buChar char="●"/>
            </a:pPr>
            <a:r>
              <a:rPr lang="en-US" dirty="0">
                <a:solidFill>
                  <a:schemeClr val="dk1"/>
                </a:solidFill>
                <a:latin typeface="Lato"/>
                <a:ea typeface="Lato"/>
                <a:cs typeface="Lato"/>
                <a:sym typeface="Lato"/>
              </a:rPr>
              <a:t>Fair: 580–669</a:t>
            </a:r>
          </a:p>
          <a:p>
            <a:pPr marL="1371600" lvl="2" indent="-323850">
              <a:buClr>
                <a:schemeClr val="dk1"/>
              </a:buClr>
              <a:buSzPts val="1500"/>
              <a:buFont typeface="Lato"/>
              <a:buChar char="●"/>
            </a:pPr>
            <a:r>
              <a:rPr lang="en-US" dirty="0">
                <a:solidFill>
                  <a:schemeClr val="dk1"/>
                </a:solidFill>
                <a:latin typeface="Lato"/>
                <a:ea typeface="Lato"/>
                <a:cs typeface="Lato"/>
                <a:sym typeface="Lato"/>
              </a:rPr>
              <a:t>Poor: 300–579</a:t>
            </a:r>
            <a:endParaRPr lang="en-GB" dirty="0">
              <a:solidFill>
                <a:schemeClr val="dk1"/>
              </a:solidFill>
              <a:latin typeface="Lato"/>
              <a:ea typeface="Lato"/>
              <a:cs typeface="Lato"/>
              <a:sym typeface="Lato"/>
            </a:endParaRPr>
          </a:p>
          <a:p>
            <a:pPr marL="127000" lvl="0">
              <a:lnSpc>
                <a:spcPct val="115000"/>
              </a:lnSpc>
              <a:spcBef>
                <a:spcPts val="1500"/>
              </a:spcBef>
              <a:buClr>
                <a:schemeClr val="dk1"/>
              </a:buClr>
              <a:buSzPts val="1600"/>
            </a:pPr>
            <a:r>
              <a:rPr lang="en-GB" b="1" dirty="0">
                <a:solidFill>
                  <a:schemeClr val="dk1"/>
                </a:solidFill>
                <a:latin typeface="Lato"/>
                <a:ea typeface="Lato"/>
                <a:cs typeface="Lato"/>
                <a:sym typeface="Lato"/>
              </a:rPr>
              <a:t>Exit Rate </a:t>
            </a:r>
            <a:r>
              <a:rPr lang="en-GB" b="1" dirty="0" smtClean="0">
                <a:solidFill>
                  <a:schemeClr val="dk1"/>
                </a:solidFill>
                <a:latin typeface="Lato"/>
                <a:ea typeface="Lato"/>
                <a:cs typeface="Lato"/>
                <a:sym typeface="Lato"/>
              </a:rPr>
              <a:t>: </a:t>
            </a:r>
            <a:r>
              <a:rPr lang="en-GB" dirty="0">
                <a:sym typeface="Lato"/>
              </a:rPr>
              <a:t>Number of customers who have exited divided total customers </a:t>
            </a:r>
            <a:r>
              <a:rPr lang="en-GB" dirty="0" smtClean="0">
                <a:sym typeface="Lato"/>
              </a:rPr>
              <a:t>and in order to calculate the rate we can multiple it by 100 </a:t>
            </a:r>
            <a:endParaRPr lang="en-GB" dirty="0">
              <a:sym typeface="Lato"/>
            </a:endParaRPr>
          </a:p>
          <a:p>
            <a:pPr marL="127000" lvl="0" algn="l" rtl="0">
              <a:lnSpc>
                <a:spcPct val="115000"/>
              </a:lnSpc>
              <a:spcBef>
                <a:spcPts val="1500"/>
              </a:spcBef>
              <a:spcAft>
                <a:spcPts val="0"/>
              </a:spcAft>
              <a:buClr>
                <a:schemeClr val="dk1"/>
              </a:buClr>
              <a:buSzPts val="1600"/>
            </a:pPr>
            <a:endParaRPr lang="en-GB" sz="1600" dirty="0" smtClean="0">
              <a:solidFill>
                <a:schemeClr val="dk1"/>
              </a:solidFill>
              <a:latin typeface="Lato"/>
              <a:ea typeface="Lato"/>
              <a:cs typeface="Lato"/>
              <a:sym typeface="Lato"/>
            </a:endParaRPr>
          </a:p>
        </p:txBody>
      </p:sp>
      <p:sp>
        <p:nvSpPr>
          <p:cNvPr id="120" name="Google Shape;120;p12"/>
          <p:cNvSpPr txBox="1"/>
          <p:nvPr/>
        </p:nvSpPr>
        <p:spPr>
          <a:xfrm>
            <a:off x="785100" y="160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a:t>
            </a:r>
            <a:endParaRPr sz="1800" b="0" i="0" u="none" strike="noStrike" cap="none">
              <a:solidFill>
                <a:srgbClr val="000000"/>
              </a:solidFill>
              <a:latin typeface="Lato"/>
              <a:ea typeface="Lato"/>
              <a:cs typeface="Lato"/>
              <a:sym typeface="Lato"/>
            </a:endParaRPr>
          </a:p>
        </p:txBody>
      </p:sp>
    </p:spTree>
    <p:extLst>
      <p:ext uri="{BB962C8B-B14F-4D97-AF65-F5344CB8AC3E}">
        <p14:creationId xmlns:p14="http://schemas.microsoft.com/office/powerpoint/2010/main" val="2579772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2"/>
          <p:cNvSpPr txBox="1"/>
          <p:nvPr/>
        </p:nvSpPr>
        <p:spPr>
          <a:xfrm>
            <a:off x="486275" y="1384950"/>
            <a:ext cx="4920600" cy="23736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15000"/>
              </a:lnSpc>
              <a:spcBef>
                <a:spcPts val="0"/>
              </a:spcBef>
              <a:spcAft>
                <a:spcPts val="0"/>
              </a:spcAft>
              <a:buClr>
                <a:srgbClr val="000000"/>
              </a:buClr>
              <a:buSzPts val="1800"/>
              <a:buFont typeface="Lato"/>
              <a:buChar char="❏"/>
            </a:pPr>
            <a:r>
              <a:rPr lang="en-GB" sz="1800" b="0" i="0" u="none" strike="noStrike" cap="none" dirty="0">
                <a:solidFill>
                  <a:srgbClr val="000000"/>
                </a:solidFill>
                <a:latin typeface="Lato"/>
                <a:ea typeface="Lato"/>
                <a:cs typeface="Lato"/>
                <a:sym typeface="Lato"/>
              </a:rPr>
              <a:t>Problem Statement</a:t>
            </a:r>
            <a:endParaRPr sz="1800" b="0" i="0" u="none" strike="noStrike" cap="none" dirty="0">
              <a:solidFill>
                <a:srgbClr val="000000"/>
              </a:solidFill>
              <a:latin typeface="Lato"/>
              <a:ea typeface="Lato"/>
              <a:cs typeface="Lato"/>
              <a:sym typeface="Lat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000000"/>
              </a:solidFill>
              <a:latin typeface="Lato"/>
              <a:ea typeface="Lato"/>
              <a:cs typeface="Lato"/>
              <a:sym typeface="Lato"/>
            </a:endParaRPr>
          </a:p>
          <a:p>
            <a:pPr marL="457200" marR="0" lvl="0" indent="-342900" algn="l" rtl="0">
              <a:lnSpc>
                <a:spcPct val="115000"/>
              </a:lnSpc>
              <a:spcBef>
                <a:spcPts val="0"/>
              </a:spcBef>
              <a:spcAft>
                <a:spcPts val="0"/>
              </a:spcAft>
              <a:buClr>
                <a:srgbClr val="000000"/>
              </a:buClr>
              <a:buSzPts val="1800"/>
              <a:buFont typeface="Lato"/>
              <a:buChar char="❏"/>
            </a:pPr>
            <a:r>
              <a:rPr lang="en-GB" sz="1800" b="0" i="0" u="none" strike="noStrike" cap="none" dirty="0">
                <a:solidFill>
                  <a:srgbClr val="000000"/>
                </a:solidFill>
                <a:latin typeface="Lato"/>
                <a:ea typeface="Lato"/>
                <a:cs typeface="Lato"/>
                <a:sym typeface="Lato"/>
              </a:rPr>
              <a:t>Data Description</a:t>
            </a:r>
            <a:endParaRPr sz="1800" b="0" i="0" u="none" strike="noStrike" cap="none" dirty="0">
              <a:solidFill>
                <a:srgbClr val="000000"/>
              </a:solidFill>
              <a:latin typeface="Lato"/>
              <a:ea typeface="Lato"/>
              <a:cs typeface="Lato"/>
              <a:sym typeface="Lat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000000"/>
              </a:solidFill>
              <a:latin typeface="Lato"/>
              <a:ea typeface="Lato"/>
              <a:cs typeface="Lato"/>
              <a:sym typeface="Lato"/>
            </a:endParaRPr>
          </a:p>
          <a:p>
            <a:pPr marL="457200" marR="0" lvl="0" indent="-342900" algn="l" rtl="0">
              <a:lnSpc>
                <a:spcPct val="115000"/>
              </a:lnSpc>
              <a:spcBef>
                <a:spcPts val="0"/>
              </a:spcBef>
              <a:spcAft>
                <a:spcPts val="0"/>
              </a:spcAft>
              <a:buClr>
                <a:srgbClr val="000000"/>
              </a:buClr>
              <a:buSzPts val="1800"/>
              <a:buFont typeface="Lato"/>
              <a:buChar char="❏"/>
            </a:pPr>
            <a:r>
              <a:rPr lang="en-GB" sz="1800" b="0" i="0" u="none" strike="noStrike" cap="none" dirty="0">
                <a:solidFill>
                  <a:srgbClr val="000000"/>
                </a:solidFill>
                <a:latin typeface="Lato"/>
                <a:ea typeface="Lato"/>
                <a:cs typeface="Lato"/>
                <a:sym typeface="Lato"/>
              </a:rPr>
              <a:t>Objective Key Metrics and Visualizations</a:t>
            </a:r>
            <a:endParaRPr sz="1800" b="0" i="0" u="none" strike="noStrike" cap="none" dirty="0">
              <a:solidFill>
                <a:srgbClr val="000000"/>
              </a:solidFill>
              <a:latin typeface="Lato"/>
              <a:ea typeface="Lato"/>
              <a:cs typeface="Lato"/>
              <a:sym typeface="Lato"/>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000000"/>
              </a:solidFill>
              <a:latin typeface="Lato"/>
              <a:ea typeface="Lato"/>
              <a:cs typeface="Lato"/>
              <a:sym typeface="Lato"/>
            </a:endParaRPr>
          </a:p>
          <a:p>
            <a:pPr marL="457200" marR="0" lvl="0" indent="-342900" algn="l" rtl="0">
              <a:lnSpc>
                <a:spcPct val="115000"/>
              </a:lnSpc>
              <a:spcBef>
                <a:spcPts val="0"/>
              </a:spcBef>
              <a:spcAft>
                <a:spcPts val="0"/>
              </a:spcAft>
              <a:buClr>
                <a:srgbClr val="000000"/>
              </a:buClr>
              <a:buSzPts val="1800"/>
              <a:buFont typeface="Lato"/>
              <a:buChar char="❏"/>
            </a:pPr>
            <a:r>
              <a:rPr lang="en-GB" sz="1800" b="0" i="0" u="none" strike="noStrike" cap="none" dirty="0">
                <a:solidFill>
                  <a:srgbClr val="000000"/>
                </a:solidFill>
                <a:latin typeface="Lato"/>
                <a:ea typeface="Lato"/>
                <a:cs typeface="Lato"/>
                <a:sym typeface="Lato"/>
              </a:rPr>
              <a:t>Subjective Question for Insights</a:t>
            </a:r>
            <a:endParaRPr sz="1800" b="0" i="0" u="none" strike="noStrike" cap="none" dirty="0">
              <a:solidFill>
                <a:srgbClr val="000000"/>
              </a:solidFill>
              <a:latin typeface="Lato"/>
              <a:ea typeface="Lato"/>
              <a:cs typeface="Lato"/>
              <a:sym typeface="Lato"/>
            </a:endParaRPr>
          </a:p>
        </p:txBody>
      </p:sp>
      <p:sp>
        <p:nvSpPr>
          <p:cNvPr id="59" name="Google Shape;59;p2"/>
          <p:cNvSpPr txBox="1"/>
          <p:nvPr/>
        </p:nvSpPr>
        <p:spPr>
          <a:xfrm>
            <a:off x="558525" y="403650"/>
            <a:ext cx="4145400" cy="4860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400"/>
              <a:buFont typeface="Arial"/>
              <a:buNone/>
            </a:pPr>
            <a:r>
              <a:rPr lang="en-GB" sz="2400" b="0" i="0" u="none" strike="noStrike" cap="none" dirty="0">
                <a:solidFill>
                  <a:srgbClr val="000000"/>
                </a:solidFill>
                <a:latin typeface="Lato"/>
                <a:ea typeface="Lato"/>
                <a:cs typeface="Lato"/>
                <a:sym typeface="Lato"/>
              </a:rPr>
              <a:t>Agenda</a:t>
            </a:r>
            <a:endParaRPr sz="2400" b="0" i="0" u="none" strike="noStrike" cap="none" dirty="0">
              <a:solidFill>
                <a:srgbClr val="000000"/>
              </a:solidFill>
              <a:latin typeface="Lato"/>
              <a:ea typeface="Lato"/>
              <a:cs typeface="Lato"/>
              <a:sym typeface="Lato"/>
            </a:endParaRPr>
          </a:p>
        </p:txBody>
      </p:sp>
      <p:pic>
        <p:nvPicPr>
          <p:cNvPr id="60" name="Google Shape;60;p2"/>
          <p:cNvPicPr preferRelativeResize="0"/>
          <p:nvPr/>
        </p:nvPicPr>
        <p:blipFill rotWithShape="1">
          <a:blip r:embed="rId3">
            <a:alphaModFix/>
          </a:blip>
          <a:srcRect/>
          <a:stretch/>
        </p:blipFill>
        <p:spPr>
          <a:xfrm>
            <a:off x="5874425" y="1045738"/>
            <a:ext cx="2796950" cy="3052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2"/>
          <p:cNvSpPr txBox="1"/>
          <p:nvPr/>
        </p:nvSpPr>
        <p:spPr>
          <a:xfrm>
            <a:off x="785100" y="622150"/>
            <a:ext cx="7573800" cy="4464269"/>
          </a:xfrm>
          <a:prstGeom prst="rect">
            <a:avLst/>
          </a:prstGeom>
          <a:noFill/>
          <a:ln>
            <a:noFill/>
          </a:ln>
        </p:spPr>
        <p:txBody>
          <a:bodyPr spcFirstLastPara="1" wrap="square" lIns="91425" tIns="91425" rIns="91425" bIns="91425" anchor="t" anchorCtr="0">
            <a:spAutoFit/>
          </a:bodyPr>
          <a:lstStyle/>
          <a:p>
            <a:pPr marL="127000" lvl="0" algn="l" rtl="0">
              <a:lnSpc>
                <a:spcPct val="115000"/>
              </a:lnSpc>
              <a:spcBef>
                <a:spcPts val="1500"/>
              </a:spcBef>
              <a:spcAft>
                <a:spcPts val="0"/>
              </a:spcAft>
              <a:buClr>
                <a:schemeClr val="dk1"/>
              </a:buClr>
              <a:buSzPts val="1600"/>
            </a:pPr>
            <a:r>
              <a:rPr lang="en-GB" sz="1600" b="1" dirty="0" smtClean="0">
                <a:solidFill>
                  <a:schemeClr val="dk1"/>
                </a:solidFill>
                <a:latin typeface="Lato"/>
                <a:ea typeface="Lato"/>
                <a:cs typeface="Lato"/>
                <a:sym typeface="Lato"/>
              </a:rPr>
              <a:t>Conclusion</a:t>
            </a:r>
            <a:r>
              <a:rPr lang="en-GB" sz="1600" dirty="0" smtClean="0">
                <a:solidFill>
                  <a:schemeClr val="dk1"/>
                </a:solidFill>
                <a:latin typeface="Lato"/>
                <a:ea typeface="Lato"/>
                <a:cs typeface="Lato"/>
                <a:sym typeface="Lato"/>
              </a:rPr>
              <a:t>:</a:t>
            </a:r>
          </a:p>
          <a:p>
            <a:pPr marL="127000" lvl="0" algn="l" rtl="0">
              <a:lnSpc>
                <a:spcPct val="115000"/>
              </a:lnSpc>
              <a:spcBef>
                <a:spcPts val="1500"/>
              </a:spcBef>
              <a:spcAft>
                <a:spcPts val="0"/>
              </a:spcAft>
              <a:buClr>
                <a:schemeClr val="dk1"/>
              </a:buClr>
              <a:buSzPts val="1600"/>
            </a:pPr>
            <a:endParaRPr lang="en-GB" sz="1600" dirty="0">
              <a:solidFill>
                <a:schemeClr val="dk1"/>
              </a:solidFill>
              <a:latin typeface="Lato"/>
              <a:ea typeface="Lato"/>
              <a:cs typeface="Lato"/>
              <a:sym typeface="Lato"/>
            </a:endParaRPr>
          </a:p>
          <a:p>
            <a:pPr marL="127000" lvl="0" algn="l" rtl="0">
              <a:lnSpc>
                <a:spcPct val="115000"/>
              </a:lnSpc>
              <a:spcBef>
                <a:spcPts val="1500"/>
              </a:spcBef>
              <a:spcAft>
                <a:spcPts val="0"/>
              </a:spcAft>
              <a:buClr>
                <a:schemeClr val="dk1"/>
              </a:buClr>
              <a:buSzPts val="1600"/>
            </a:pPr>
            <a:endParaRPr lang="en-GB" sz="1600" dirty="0" smtClean="0">
              <a:solidFill>
                <a:schemeClr val="dk1"/>
              </a:solidFill>
              <a:latin typeface="Lato"/>
              <a:ea typeface="Lato"/>
              <a:cs typeface="Lato"/>
              <a:sym typeface="Lato"/>
            </a:endParaRPr>
          </a:p>
          <a:p>
            <a:pPr marL="127000" lvl="0" algn="l" rtl="0">
              <a:lnSpc>
                <a:spcPct val="115000"/>
              </a:lnSpc>
              <a:spcBef>
                <a:spcPts val="1500"/>
              </a:spcBef>
              <a:spcAft>
                <a:spcPts val="0"/>
              </a:spcAft>
              <a:buClr>
                <a:schemeClr val="dk1"/>
              </a:buClr>
              <a:buSzPts val="1600"/>
            </a:pPr>
            <a:endParaRPr lang="en-GB" sz="1600" dirty="0">
              <a:solidFill>
                <a:schemeClr val="dk1"/>
              </a:solidFill>
              <a:latin typeface="Lato"/>
              <a:ea typeface="Lato"/>
              <a:cs typeface="Lato"/>
              <a:sym typeface="Lato"/>
            </a:endParaRPr>
          </a:p>
          <a:p>
            <a:pPr marL="127000" lvl="0" algn="l" rtl="0">
              <a:lnSpc>
                <a:spcPct val="115000"/>
              </a:lnSpc>
              <a:spcBef>
                <a:spcPts val="1500"/>
              </a:spcBef>
              <a:spcAft>
                <a:spcPts val="0"/>
              </a:spcAft>
              <a:buClr>
                <a:schemeClr val="dk1"/>
              </a:buClr>
              <a:buSzPts val="1600"/>
            </a:pPr>
            <a:endParaRPr lang="en-GB" sz="1600" dirty="0" smtClean="0">
              <a:solidFill>
                <a:schemeClr val="dk1"/>
              </a:solidFill>
              <a:latin typeface="Lato"/>
              <a:ea typeface="Lato"/>
              <a:cs typeface="Lato"/>
              <a:sym typeface="Lato"/>
            </a:endParaRPr>
          </a:p>
          <a:p>
            <a:pPr marL="127000" lvl="0" algn="l" rtl="0">
              <a:lnSpc>
                <a:spcPct val="115000"/>
              </a:lnSpc>
              <a:spcBef>
                <a:spcPts val="1500"/>
              </a:spcBef>
              <a:spcAft>
                <a:spcPts val="0"/>
              </a:spcAft>
              <a:buClr>
                <a:schemeClr val="dk1"/>
              </a:buClr>
              <a:buSzPts val="1600"/>
            </a:pPr>
            <a:endParaRPr lang="en-GB" sz="1600" dirty="0">
              <a:solidFill>
                <a:schemeClr val="dk1"/>
              </a:solidFill>
              <a:latin typeface="Lato"/>
              <a:ea typeface="Lato"/>
              <a:cs typeface="Lato"/>
              <a:sym typeface="Lato"/>
            </a:endParaRPr>
          </a:p>
          <a:p>
            <a:pPr marL="127000" lvl="0" algn="l" rtl="0">
              <a:lnSpc>
                <a:spcPct val="115000"/>
              </a:lnSpc>
              <a:spcBef>
                <a:spcPts val="1500"/>
              </a:spcBef>
              <a:spcAft>
                <a:spcPts val="0"/>
              </a:spcAft>
              <a:buClr>
                <a:schemeClr val="dk1"/>
              </a:buClr>
              <a:buSzPts val="1600"/>
            </a:pPr>
            <a:endParaRPr lang="en-GB" sz="1600" dirty="0" smtClean="0">
              <a:solidFill>
                <a:schemeClr val="dk1"/>
              </a:solidFill>
              <a:latin typeface="Lato"/>
              <a:ea typeface="Lato"/>
              <a:cs typeface="Lato"/>
              <a:sym typeface="Lato"/>
            </a:endParaRPr>
          </a:p>
          <a:p>
            <a:pPr marL="127000" lvl="0" algn="l" rtl="0">
              <a:lnSpc>
                <a:spcPct val="115000"/>
              </a:lnSpc>
              <a:spcBef>
                <a:spcPts val="1500"/>
              </a:spcBef>
              <a:spcAft>
                <a:spcPts val="0"/>
              </a:spcAft>
              <a:buClr>
                <a:schemeClr val="dk1"/>
              </a:buClr>
              <a:buSzPts val="1600"/>
            </a:pPr>
            <a:endParaRPr lang="en-GB" sz="1600" dirty="0">
              <a:solidFill>
                <a:schemeClr val="dk1"/>
              </a:solidFill>
              <a:latin typeface="Lato"/>
              <a:ea typeface="Lato"/>
              <a:cs typeface="Lato"/>
              <a:sym typeface="Lato"/>
            </a:endParaRPr>
          </a:p>
          <a:p>
            <a:pPr marL="127000" lvl="0" algn="l" rtl="0">
              <a:lnSpc>
                <a:spcPct val="115000"/>
              </a:lnSpc>
              <a:spcBef>
                <a:spcPts val="1500"/>
              </a:spcBef>
              <a:spcAft>
                <a:spcPts val="0"/>
              </a:spcAft>
              <a:buClr>
                <a:schemeClr val="dk1"/>
              </a:buClr>
              <a:buSzPts val="1600"/>
            </a:pPr>
            <a:endParaRPr lang="en-GB" sz="1600" dirty="0" smtClean="0">
              <a:solidFill>
                <a:schemeClr val="dk1"/>
              </a:solidFill>
              <a:latin typeface="Lato"/>
              <a:ea typeface="Lato"/>
              <a:cs typeface="Lato"/>
              <a:sym typeface="Lato"/>
            </a:endParaRPr>
          </a:p>
        </p:txBody>
      </p:sp>
      <p:sp>
        <p:nvSpPr>
          <p:cNvPr id="120" name="Google Shape;120;p12"/>
          <p:cNvSpPr txBox="1"/>
          <p:nvPr/>
        </p:nvSpPr>
        <p:spPr>
          <a:xfrm>
            <a:off x="785100" y="160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a:t>
            </a:r>
            <a:endParaRPr sz="1800" b="0" i="0" u="none" strike="noStrike" cap="none">
              <a:solidFill>
                <a:srgbClr val="000000"/>
              </a:solidFill>
              <a:latin typeface="Lato"/>
              <a:ea typeface="Lato"/>
              <a:cs typeface="Lato"/>
              <a:sym typeface="Lato"/>
            </a:endParaRPr>
          </a:p>
        </p:txBody>
      </p:sp>
      <p:pic>
        <p:nvPicPr>
          <p:cNvPr id="6" name="Picture 5"/>
          <p:cNvPicPr/>
          <p:nvPr/>
        </p:nvPicPr>
        <p:blipFill>
          <a:blip r:embed="rId3"/>
          <a:stretch>
            <a:fillRect/>
          </a:stretch>
        </p:blipFill>
        <p:spPr>
          <a:xfrm>
            <a:off x="2329981" y="1365954"/>
            <a:ext cx="5733415" cy="3720465"/>
          </a:xfrm>
          <a:prstGeom prst="rect">
            <a:avLst/>
          </a:prstGeom>
        </p:spPr>
      </p:pic>
    </p:spTree>
    <p:extLst>
      <p:ext uri="{BB962C8B-B14F-4D97-AF65-F5344CB8AC3E}">
        <p14:creationId xmlns:p14="http://schemas.microsoft.com/office/powerpoint/2010/main" val="4279244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3"/>
          <p:cNvSpPr txBox="1"/>
          <p:nvPr/>
        </p:nvSpPr>
        <p:spPr>
          <a:xfrm>
            <a:off x="497941" y="734496"/>
            <a:ext cx="7697309" cy="406262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5000"/>
              </a:lnSpc>
              <a:spcBef>
                <a:spcPts val="1500"/>
              </a:spcBef>
              <a:spcAft>
                <a:spcPts val="0"/>
              </a:spcAft>
              <a:buClr>
                <a:srgbClr val="000000"/>
              </a:buClr>
              <a:buSzPts val="1600"/>
              <a:buFont typeface="+mj-lt"/>
              <a:buAutoNum type="arabicPeriod" startAt="8"/>
            </a:pPr>
            <a:r>
              <a:rPr lang="en-GB" sz="1600" dirty="0" smtClean="0">
                <a:solidFill>
                  <a:schemeClr val="dk1"/>
                </a:solidFill>
                <a:latin typeface="Lato"/>
                <a:ea typeface="Lato"/>
                <a:cs typeface="Lato"/>
                <a:sym typeface="Lato"/>
              </a:rPr>
              <a:t>Find </a:t>
            </a:r>
            <a:r>
              <a:rPr lang="en-GB" sz="1600" dirty="0">
                <a:solidFill>
                  <a:schemeClr val="dk1"/>
                </a:solidFill>
                <a:latin typeface="Lato"/>
                <a:ea typeface="Lato"/>
                <a:cs typeface="Lato"/>
                <a:sym typeface="Lato"/>
              </a:rPr>
              <a:t>out which geographic region has the highest number of active customers with a tenure greater than 5 years. (SQL</a:t>
            </a:r>
            <a:r>
              <a:rPr lang="en-GB" sz="1600" dirty="0" smtClean="0">
                <a:solidFill>
                  <a:schemeClr val="dk1"/>
                </a:solidFill>
                <a:latin typeface="Lato"/>
                <a:ea typeface="Lato"/>
                <a:cs typeface="Lato"/>
                <a:sym typeface="Lato"/>
              </a:rPr>
              <a:t>)</a:t>
            </a:r>
          </a:p>
          <a:p>
            <a:endParaRPr lang="en-GB" sz="1000" dirty="0" smtClean="0"/>
          </a:p>
          <a:p>
            <a:r>
              <a:rPr lang="en-GB" sz="1000" dirty="0"/>
              <a:t>select</a:t>
            </a:r>
            <a:endParaRPr lang="en-IN" sz="1000" dirty="0"/>
          </a:p>
          <a:p>
            <a:r>
              <a:rPr lang="en-GB" sz="1000" dirty="0" err="1" smtClean="0"/>
              <a:t>G.GeographyLocation</a:t>
            </a:r>
            <a:r>
              <a:rPr lang="en-GB" sz="1000" dirty="0"/>
              <a:t>,</a:t>
            </a:r>
            <a:endParaRPr lang="en-IN" sz="1000" dirty="0"/>
          </a:p>
          <a:p>
            <a:r>
              <a:rPr lang="en-GB" sz="1000" dirty="0" smtClean="0"/>
              <a:t>count</a:t>
            </a:r>
            <a:r>
              <a:rPr lang="en-GB" sz="1000" dirty="0"/>
              <a:t>(*)</a:t>
            </a:r>
            <a:endParaRPr lang="en-IN" sz="1000" dirty="0"/>
          </a:p>
          <a:p>
            <a:r>
              <a:rPr lang="en-GB" sz="1000" dirty="0"/>
              <a:t>from  </a:t>
            </a:r>
            <a:r>
              <a:rPr lang="en-GB" sz="1000" dirty="0" err="1"/>
              <a:t>bank_churn</a:t>
            </a:r>
            <a:r>
              <a:rPr lang="en-GB" sz="1000" dirty="0"/>
              <a:t> </a:t>
            </a:r>
            <a:r>
              <a:rPr lang="en-GB" sz="1000" dirty="0" err="1"/>
              <a:t>bc</a:t>
            </a:r>
            <a:endParaRPr lang="en-IN" sz="1000" dirty="0"/>
          </a:p>
          <a:p>
            <a:r>
              <a:rPr lang="en-GB" sz="1000" dirty="0"/>
              <a:t>join </a:t>
            </a:r>
            <a:r>
              <a:rPr lang="en-GB" sz="1000" dirty="0" err="1"/>
              <a:t>customerinfo</a:t>
            </a:r>
            <a:r>
              <a:rPr lang="en-GB" sz="1000" dirty="0"/>
              <a:t> CI on bc.ï»¿</a:t>
            </a:r>
            <a:r>
              <a:rPr lang="en-GB" sz="1000" dirty="0" err="1"/>
              <a:t>CustomerId</a:t>
            </a:r>
            <a:r>
              <a:rPr lang="en-GB" sz="1000" dirty="0"/>
              <a:t> = CI.ï»¿</a:t>
            </a:r>
            <a:r>
              <a:rPr lang="en-GB" sz="1000" dirty="0" err="1"/>
              <a:t>CustomerId</a:t>
            </a:r>
            <a:endParaRPr lang="en-IN" sz="1000" dirty="0"/>
          </a:p>
          <a:p>
            <a:r>
              <a:rPr lang="en-GB" sz="1000" dirty="0"/>
              <a:t>join geography G on G.ï»¿</a:t>
            </a:r>
            <a:r>
              <a:rPr lang="en-GB" sz="1000" dirty="0" err="1"/>
              <a:t>GeographyID</a:t>
            </a:r>
            <a:r>
              <a:rPr lang="en-GB" sz="1000" dirty="0"/>
              <a:t> = </a:t>
            </a:r>
            <a:r>
              <a:rPr lang="en-GB" sz="1000" dirty="0" err="1"/>
              <a:t>CI.GeographyID</a:t>
            </a:r>
            <a:endParaRPr lang="en-IN" sz="1000" dirty="0"/>
          </a:p>
          <a:p>
            <a:r>
              <a:rPr lang="en-GB" sz="1000" dirty="0"/>
              <a:t>where </a:t>
            </a:r>
            <a:r>
              <a:rPr lang="en-GB" sz="1000" dirty="0" err="1"/>
              <a:t>bc.IsActiveMember</a:t>
            </a:r>
            <a:r>
              <a:rPr lang="en-GB" sz="1000" dirty="0"/>
              <a:t> = TRUE</a:t>
            </a:r>
            <a:endParaRPr lang="en-IN" sz="1000" dirty="0"/>
          </a:p>
          <a:p>
            <a:r>
              <a:rPr lang="en-GB" sz="1000" dirty="0"/>
              <a:t>and </a:t>
            </a:r>
            <a:r>
              <a:rPr lang="en-GB" sz="1000" dirty="0" err="1"/>
              <a:t>bc.Tenure</a:t>
            </a:r>
            <a:r>
              <a:rPr lang="en-GB" sz="1000" dirty="0"/>
              <a:t> &gt; 5 </a:t>
            </a:r>
            <a:endParaRPr lang="en-IN" sz="1000" dirty="0"/>
          </a:p>
          <a:p>
            <a:r>
              <a:rPr lang="en-GB" sz="1000" dirty="0"/>
              <a:t>group by G.GeographyLocation,G.ï»¿</a:t>
            </a:r>
            <a:r>
              <a:rPr lang="en-GB" sz="1000" dirty="0" err="1"/>
              <a:t>GeographyID</a:t>
            </a:r>
            <a:endParaRPr lang="en-IN" sz="1000" dirty="0"/>
          </a:p>
          <a:p>
            <a:r>
              <a:rPr lang="en-GB" sz="1000" dirty="0"/>
              <a:t>order by  2 </a:t>
            </a:r>
            <a:r>
              <a:rPr lang="en-GB" sz="1000" dirty="0" err="1"/>
              <a:t>desc</a:t>
            </a:r>
            <a:endParaRPr lang="en-IN" sz="1000" dirty="0"/>
          </a:p>
          <a:p>
            <a:pPr marL="0" marR="0" lvl="0" indent="0" algn="l" rtl="0">
              <a:lnSpc>
                <a:spcPct val="115000"/>
              </a:lnSpc>
              <a:spcBef>
                <a:spcPts val="1500"/>
              </a:spcBef>
              <a:spcAft>
                <a:spcPts val="0"/>
              </a:spcAft>
              <a:buClr>
                <a:srgbClr val="000000"/>
              </a:buClr>
              <a:buSzPts val="1600"/>
              <a:buFont typeface="Arial"/>
              <a:buNone/>
            </a:pPr>
            <a:endParaRPr lang="en-IN" sz="1600" dirty="0">
              <a:solidFill>
                <a:schemeClr val="dk1"/>
              </a:solidFill>
              <a:latin typeface="Lato"/>
              <a:ea typeface="Lato"/>
              <a:cs typeface="Lato"/>
              <a:sym typeface="Lato"/>
            </a:endParaRPr>
          </a:p>
          <a:p>
            <a:pPr marL="0" marR="0" lvl="0" indent="0" algn="l" rtl="0">
              <a:lnSpc>
                <a:spcPct val="115000"/>
              </a:lnSpc>
              <a:spcBef>
                <a:spcPts val="1500"/>
              </a:spcBef>
              <a:spcAft>
                <a:spcPts val="0"/>
              </a:spcAft>
              <a:buClr>
                <a:srgbClr val="000000"/>
              </a:buClr>
              <a:buSzPts val="1600"/>
              <a:buFont typeface="Arial"/>
              <a:buNone/>
            </a:pPr>
            <a:endParaRPr lang="en-IN" sz="1600" dirty="0" smtClean="0">
              <a:solidFill>
                <a:schemeClr val="dk1"/>
              </a:solidFill>
              <a:latin typeface="Lato"/>
              <a:ea typeface="Lato"/>
              <a:cs typeface="Lato"/>
              <a:sym typeface="Lato"/>
            </a:endParaRPr>
          </a:p>
          <a:p>
            <a:pPr marL="0" marR="0" lvl="0" indent="0" algn="l" rtl="0">
              <a:lnSpc>
                <a:spcPct val="115000"/>
              </a:lnSpc>
              <a:spcBef>
                <a:spcPts val="1500"/>
              </a:spcBef>
              <a:spcAft>
                <a:spcPts val="0"/>
              </a:spcAft>
              <a:buClr>
                <a:srgbClr val="000000"/>
              </a:buClr>
              <a:buSzPts val="1600"/>
              <a:buFont typeface="Arial"/>
              <a:buNone/>
            </a:pPr>
            <a:endParaRPr sz="1600" dirty="0">
              <a:solidFill>
                <a:schemeClr val="dk1"/>
              </a:solidFill>
              <a:latin typeface="Lato"/>
              <a:ea typeface="Lato"/>
              <a:cs typeface="Lato"/>
              <a:sym typeface="Lato"/>
            </a:endParaRPr>
          </a:p>
        </p:txBody>
      </p:sp>
      <p:sp>
        <p:nvSpPr>
          <p:cNvPr id="126" name="Google Shape;126;p13"/>
          <p:cNvSpPr txBox="1"/>
          <p:nvPr/>
        </p:nvSpPr>
        <p:spPr>
          <a:xfrm>
            <a:off x="701850" y="272796"/>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dirty="0">
                <a:solidFill>
                  <a:schemeClr val="dk1"/>
                </a:solidFill>
                <a:latin typeface="Lato"/>
                <a:ea typeface="Lato"/>
                <a:cs typeface="Lato"/>
                <a:sym typeface="Lato"/>
              </a:rPr>
              <a:t>Objective Questions (Cont..)</a:t>
            </a:r>
            <a:endParaRPr sz="1800" b="0" i="0" u="none" strike="noStrike" cap="none" dirty="0">
              <a:solidFill>
                <a:srgbClr val="000000"/>
              </a:solidFill>
              <a:latin typeface="Lato"/>
              <a:ea typeface="Lato"/>
              <a:cs typeface="Lato"/>
              <a:sym typeface="Lato"/>
            </a:endParaRPr>
          </a:p>
        </p:txBody>
      </p:sp>
      <p:pic>
        <p:nvPicPr>
          <p:cNvPr id="2" name="Picture 1"/>
          <p:cNvPicPr>
            <a:picLocks noChangeAspect="1"/>
          </p:cNvPicPr>
          <p:nvPr/>
        </p:nvPicPr>
        <p:blipFill>
          <a:blip r:embed="rId3"/>
          <a:stretch>
            <a:fillRect/>
          </a:stretch>
        </p:blipFill>
        <p:spPr>
          <a:xfrm>
            <a:off x="4626320" y="1907338"/>
            <a:ext cx="3666747" cy="2889778"/>
          </a:xfrm>
          <a:prstGeom prst="rect">
            <a:avLst/>
          </a:prstGeom>
        </p:spPr>
      </p:pic>
      <p:sp>
        <p:nvSpPr>
          <p:cNvPr id="3" name="Rounded Rectangle 2"/>
          <p:cNvSpPr/>
          <p:nvPr/>
        </p:nvSpPr>
        <p:spPr>
          <a:xfrm>
            <a:off x="1828800" y="3322622"/>
            <a:ext cx="2281473" cy="14744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As we can see France has the highest number of active customer with a tenure greater than 5 years.</a:t>
            </a:r>
            <a:endParaRPr lang="en-IN" dirty="0">
              <a:solidFill>
                <a:schemeClr val="tx1"/>
              </a:solidFill>
            </a:endParaRPr>
          </a:p>
        </p:txBody>
      </p:sp>
    </p:spTree>
    <p:extLst>
      <p:ext uri="{BB962C8B-B14F-4D97-AF65-F5344CB8AC3E}">
        <p14:creationId xmlns:p14="http://schemas.microsoft.com/office/powerpoint/2010/main" val="1248610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3"/>
          <p:cNvSpPr txBox="1"/>
          <p:nvPr/>
        </p:nvSpPr>
        <p:spPr>
          <a:xfrm>
            <a:off x="497941" y="734496"/>
            <a:ext cx="7697309" cy="4359625"/>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5000"/>
              </a:lnSpc>
              <a:spcBef>
                <a:spcPts val="1500"/>
              </a:spcBef>
              <a:spcAft>
                <a:spcPts val="0"/>
              </a:spcAft>
              <a:buClr>
                <a:srgbClr val="000000"/>
              </a:buClr>
              <a:buSzPts val="1600"/>
              <a:buFont typeface="+mj-lt"/>
              <a:buAutoNum type="arabicPeriod" startAt="9"/>
            </a:pPr>
            <a:r>
              <a:rPr lang="en-GB" sz="1600" b="0" i="0" u="none" strike="noStrike" cap="none" dirty="0" smtClean="0">
                <a:solidFill>
                  <a:schemeClr val="dk1"/>
                </a:solidFill>
                <a:latin typeface="Lato"/>
                <a:ea typeface="Lato"/>
                <a:cs typeface="Lato"/>
                <a:sym typeface="Lato"/>
              </a:rPr>
              <a:t> What </a:t>
            </a:r>
            <a:r>
              <a:rPr lang="en-GB" sz="1600" b="0" i="0" u="none" strike="noStrike" cap="none" dirty="0">
                <a:solidFill>
                  <a:schemeClr val="dk1"/>
                </a:solidFill>
                <a:latin typeface="Lato"/>
                <a:ea typeface="Lato"/>
                <a:cs typeface="Lato"/>
                <a:sym typeface="Lato"/>
              </a:rPr>
              <a:t>is the impact of having a credit card on customer churn, based on the available data</a:t>
            </a:r>
            <a:r>
              <a:rPr lang="en-GB" sz="1600" b="0" i="0" u="none" strike="noStrike" cap="none" dirty="0" smtClean="0">
                <a:solidFill>
                  <a:schemeClr val="dk1"/>
                </a:solidFill>
                <a:latin typeface="Lato"/>
                <a:ea typeface="Lato"/>
                <a:cs typeface="Lato"/>
                <a:sym typeface="Lato"/>
              </a:rPr>
              <a:t>?</a:t>
            </a:r>
          </a:p>
          <a:p>
            <a:pPr lvl="0">
              <a:lnSpc>
                <a:spcPct val="115000"/>
              </a:lnSpc>
              <a:spcBef>
                <a:spcPts val="1500"/>
              </a:spcBef>
              <a:buSzPts val="1600"/>
            </a:pPr>
            <a:r>
              <a:rPr lang="en-GB" sz="1600" dirty="0" smtClean="0">
                <a:solidFill>
                  <a:schemeClr val="dk1"/>
                </a:solidFill>
                <a:latin typeface="Lato"/>
                <a:ea typeface="Lato"/>
                <a:cs typeface="Lato"/>
                <a:sym typeface="Lato"/>
              </a:rPr>
              <a:t>Approach : </a:t>
            </a:r>
            <a:r>
              <a:rPr lang="en-US" sz="1600" dirty="0">
                <a:solidFill>
                  <a:schemeClr val="dk1"/>
                </a:solidFill>
                <a:latin typeface="Lato"/>
                <a:ea typeface="Lato"/>
                <a:cs typeface="Lato"/>
                <a:sym typeface="Lato"/>
              </a:rPr>
              <a:t>In order to determine the impact of having a credit card on customer churn, we have initially found the churn rate of customers who has credit card</a:t>
            </a:r>
            <a:r>
              <a:rPr lang="en-US" sz="1600" dirty="0" smtClean="0">
                <a:solidFill>
                  <a:schemeClr val="dk1"/>
                </a:solidFill>
                <a:latin typeface="Lato"/>
                <a:ea typeface="Lato"/>
                <a:cs typeface="Lato"/>
                <a:sym typeface="Lato"/>
              </a:rPr>
              <a:t>.</a:t>
            </a:r>
          </a:p>
          <a:p>
            <a:r>
              <a:rPr lang="en-GB" sz="1000" dirty="0"/>
              <a:t>select </a:t>
            </a:r>
            <a:endParaRPr lang="en-IN" sz="1000" dirty="0"/>
          </a:p>
          <a:p>
            <a:r>
              <a:rPr lang="en-GB" sz="1000" dirty="0" err="1"/>
              <a:t>c.Category</a:t>
            </a:r>
            <a:r>
              <a:rPr lang="en-GB" sz="1000" dirty="0"/>
              <a:t>,</a:t>
            </a:r>
            <a:endParaRPr lang="en-IN" sz="1000" dirty="0"/>
          </a:p>
          <a:p>
            <a:r>
              <a:rPr lang="en-GB" sz="1000" dirty="0"/>
              <a:t>count(*) </a:t>
            </a:r>
            <a:r>
              <a:rPr lang="en-GB" sz="1000" dirty="0" err="1"/>
              <a:t>total_customer</a:t>
            </a:r>
            <a:r>
              <a:rPr lang="en-GB" sz="1000" dirty="0"/>
              <a:t>,</a:t>
            </a:r>
            <a:endParaRPr lang="en-IN" sz="1000" dirty="0"/>
          </a:p>
          <a:p>
            <a:r>
              <a:rPr lang="en-GB" sz="1000" dirty="0"/>
              <a:t>sum(Exited) </a:t>
            </a:r>
            <a:r>
              <a:rPr lang="en-GB" sz="1000" dirty="0" err="1"/>
              <a:t>total_exited</a:t>
            </a:r>
            <a:r>
              <a:rPr lang="en-GB" sz="1000" dirty="0"/>
              <a:t>,</a:t>
            </a:r>
            <a:endParaRPr lang="en-IN" sz="1000" dirty="0"/>
          </a:p>
          <a:p>
            <a:r>
              <a:rPr lang="en-GB" sz="1000" dirty="0"/>
              <a:t>Round((sum(Exited) / count(*) * 100 ),2) </a:t>
            </a:r>
            <a:r>
              <a:rPr lang="en-GB" sz="1000" dirty="0" err="1"/>
              <a:t>churn_rate</a:t>
            </a:r>
            <a:r>
              <a:rPr lang="en-GB" sz="1000" dirty="0"/>
              <a:t>  </a:t>
            </a:r>
            <a:endParaRPr lang="en-IN" sz="1000" dirty="0"/>
          </a:p>
          <a:p>
            <a:r>
              <a:rPr lang="en-GB" sz="1000" dirty="0"/>
              <a:t>from </a:t>
            </a:r>
            <a:r>
              <a:rPr lang="en-GB" sz="1000" dirty="0" err="1"/>
              <a:t>bank_churn</a:t>
            </a:r>
            <a:r>
              <a:rPr lang="en-GB" sz="1000" dirty="0"/>
              <a:t> b</a:t>
            </a:r>
            <a:endParaRPr lang="en-IN" sz="1000" dirty="0"/>
          </a:p>
          <a:p>
            <a:r>
              <a:rPr lang="en-GB" sz="1000" dirty="0"/>
              <a:t>join </a:t>
            </a:r>
            <a:r>
              <a:rPr lang="en-GB" sz="1000" dirty="0" err="1"/>
              <a:t>creditcard</a:t>
            </a:r>
            <a:r>
              <a:rPr lang="en-GB" sz="1000" dirty="0"/>
              <a:t> c on c.ï»¿</a:t>
            </a:r>
            <a:r>
              <a:rPr lang="en-GB" sz="1000" dirty="0" err="1"/>
              <a:t>CreditID</a:t>
            </a:r>
            <a:r>
              <a:rPr lang="en-GB" sz="1000" dirty="0"/>
              <a:t> = </a:t>
            </a:r>
            <a:r>
              <a:rPr lang="en-GB" sz="1000" dirty="0" err="1"/>
              <a:t>b.Has_creditCard</a:t>
            </a:r>
            <a:endParaRPr lang="en-IN" sz="1000" dirty="0"/>
          </a:p>
          <a:p>
            <a:r>
              <a:rPr lang="en-GB" sz="1000" dirty="0"/>
              <a:t>group by 1</a:t>
            </a:r>
            <a:endParaRPr lang="en-US" sz="1000" dirty="0" smtClean="0">
              <a:solidFill>
                <a:schemeClr val="dk1"/>
              </a:solidFill>
              <a:latin typeface="Lato"/>
              <a:ea typeface="Lato"/>
              <a:cs typeface="Lato"/>
              <a:sym typeface="Lato"/>
            </a:endParaRPr>
          </a:p>
          <a:p>
            <a:pPr lvl="0">
              <a:lnSpc>
                <a:spcPct val="115000"/>
              </a:lnSpc>
              <a:spcBef>
                <a:spcPts val="1500"/>
              </a:spcBef>
              <a:buSzPts val="1600"/>
            </a:pPr>
            <a:endParaRPr lang="en-US" sz="1600" dirty="0" smtClean="0">
              <a:solidFill>
                <a:schemeClr val="dk1"/>
              </a:solidFill>
              <a:latin typeface="Lato"/>
              <a:ea typeface="Lato"/>
              <a:cs typeface="Lato"/>
              <a:sym typeface="Lato"/>
            </a:endParaRPr>
          </a:p>
          <a:p>
            <a:pPr lvl="0">
              <a:lnSpc>
                <a:spcPct val="115000"/>
              </a:lnSpc>
              <a:spcBef>
                <a:spcPts val="1500"/>
              </a:spcBef>
              <a:buSzPts val="1600"/>
            </a:pPr>
            <a:endParaRPr lang="en-US" sz="1600" dirty="0">
              <a:solidFill>
                <a:schemeClr val="dk1"/>
              </a:solidFill>
              <a:latin typeface="Lato"/>
              <a:ea typeface="Lato"/>
              <a:cs typeface="Lato"/>
              <a:sym typeface="Lato"/>
            </a:endParaRPr>
          </a:p>
          <a:p>
            <a:pPr lvl="0">
              <a:lnSpc>
                <a:spcPct val="115000"/>
              </a:lnSpc>
              <a:spcBef>
                <a:spcPts val="1500"/>
              </a:spcBef>
              <a:buSzPts val="1600"/>
            </a:pPr>
            <a:endParaRPr lang="en-US" sz="1600" dirty="0" smtClean="0">
              <a:solidFill>
                <a:schemeClr val="dk1"/>
              </a:solidFill>
              <a:latin typeface="Lato"/>
              <a:ea typeface="Lato"/>
              <a:cs typeface="Lato"/>
              <a:sym typeface="Lato"/>
            </a:endParaRPr>
          </a:p>
        </p:txBody>
      </p:sp>
      <p:sp>
        <p:nvSpPr>
          <p:cNvPr id="126" name="Google Shape;126;p13"/>
          <p:cNvSpPr txBox="1"/>
          <p:nvPr/>
        </p:nvSpPr>
        <p:spPr>
          <a:xfrm>
            <a:off x="701850" y="272796"/>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dirty="0">
                <a:solidFill>
                  <a:schemeClr val="dk1"/>
                </a:solidFill>
                <a:latin typeface="Lato"/>
                <a:ea typeface="Lato"/>
                <a:cs typeface="Lato"/>
                <a:sym typeface="Lato"/>
              </a:rPr>
              <a:t>Objective Questions (Cont..)</a:t>
            </a:r>
            <a:endParaRPr sz="1800" b="0" i="0" u="none" strike="noStrike" cap="none" dirty="0">
              <a:solidFill>
                <a:srgbClr val="000000"/>
              </a:solidFill>
              <a:latin typeface="Lato"/>
              <a:ea typeface="Lato"/>
              <a:cs typeface="Lato"/>
              <a:sym typeface="Lato"/>
            </a:endParaRPr>
          </a:p>
        </p:txBody>
      </p:sp>
      <p:sp>
        <p:nvSpPr>
          <p:cNvPr id="2" name="Rounded Rectangle 1"/>
          <p:cNvSpPr/>
          <p:nvPr/>
        </p:nvSpPr>
        <p:spPr>
          <a:xfrm>
            <a:off x="1589090" y="3503691"/>
            <a:ext cx="2874269" cy="13942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As per our analysis the churn rate of customers with credit card is slightly less than the customers who don’t have a credit card. This suggests that having a credit card might have a slight positive impact on customer retention.</a:t>
            </a:r>
            <a:endParaRPr lang="en-IN" sz="1100" dirty="0">
              <a:solidFill>
                <a:schemeClr val="tx1"/>
              </a:solidFill>
            </a:endParaRPr>
          </a:p>
        </p:txBody>
      </p:sp>
      <p:pic>
        <p:nvPicPr>
          <p:cNvPr id="3" name="Picture 2"/>
          <p:cNvPicPr>
            <a:picLocks noChangeAspect="1"/>
          </p:cNvPicPr>
          <p:nvPr/>
        </p:nvPicPr>
        <p:blipFill>
          <a:blip r:embed="rId3"/>
          <a:stretch>
            <a:fillRect/>
          </a:stretch>
        </p:blipFill>
        <p:spPr>
          <a:xfrm>
            <a:off x="4689695" y="2468574"/>
            <a:ext cx="3380526" cy="242935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3"/>
          <p:cNvSpPr txBox="1"/>
          <p:nvPr/>
        </p:nvSpPr>
        <p:spPr>
          <a:xfrm>
            <a:off x="497941" y="734496"/>
            <a:ext cx="8320134" cy="3936432"/>
          </a:xfrm>
          <a:prstGeom prst="rect">
            <a:avLst/>
          </a:prstGeom>
          <a:noFill/>
          <a:ln>
            <a:noFill/>
          </a:ln>
        </p:spPr>
        <p:txBody>
          <a:bodyPr spcFirstLastPara="1" wrap="square" lIns="91425" tIns="91425" rIns="91425" bIns="91425" anchor="t" anchorCtr="0">
            <a:spAutoFit/>
          </a:bodyPr>
          <a:lstStyle/>
          <a:p>
            <a:pPr marL="342900" indent="-342900">
              <a:lnSpc>
                <a:spcPct val="115000"/>
              </a:lnSpc>
              <a:spcBef>
                <a:spcPts val="1500"/>
              </a:spcBef>
              <a:buSzPts val="1600"/>
              <a:buFont typeface="+mj-lt"/>
              <a:buAutoNum type="arabicPeriod" startAt="10"/>
            </a:pPr>
            <a:r>
              <a:rPr lang="en-GB" sz="1600" dirty="0"/>
              <a:t>For customers who have exited, what is the most common number of products they have used</a:t>
            </a:r>
            <a:r>
              <a:rPr lang="en-GB" sz="1600" dirty="0" smtClean="0"/>
              <a:t>?</a:t>
            </a:r>
            <a:endParaRPr lang="en-IN" sz="1600" dirty="0"/>
          </a:p>
          <a:p>
            <a:r>
              <a:rPr lang="en-GB" sz="1000" dirty="0"/>
              <a:t>select </a:t>
            </a:r>
            <a:r>
              <a:rPr lang="en-GB" sz="1000" dirty="0" err="1"/>
              <a:t>NumOfProducts</a:t>
            </a:r>
            <a:r>
              <a:rPr lang="en-GB" sz="1000" dirty="0"/>
              <a:t>, count(*) </a:t>
            </a:r>
            <a:r>
              <a:rPr lang="en-GB" sz="1000" dirty="0" err="1"/>
              <a:t>product_count</a:t>
            </a:r>
            <a:r>
              <a:rPr lang="en-GB" sz="1000" dirty="0"/>
              <a:t> from </a:t>
            </a:r>
            <a:r>
              <a:rPr lang="en-GB" sz="1000" dirty="0" err="1"/>
              <a:t>bank_churn</a:t>
            </a:r>
            <a:endParaRPr lang="en-IN" sz="1000" dirty="0"/>
          </a:p>
          <a:p>
            <a:r>
              <a:rPr lang="en-GB" sz="1000" dirty="0"/>
              <a:t>where Exited = True </a:t>
            </a:r>
            <a:endParaRPr lang="en-IN" sz="1000" dirty="0"/>
          </a:p>
          <a:p>
            <a:r>
              <a:rPr lang="en-GB" sz="1000" dirty="0"/>
              <a:t>group by </a:t>
            </a:r>
            <a:r>
              <a:rPr lang="en-GB" sz="1000" dirty="0" err="1"/>
              <a:t>NumOfProducts</a:t>
            </a:r>
            <a:endParaRPr lang="en-IN" sz="1000" dirty="0"/>
          </a:p>
          <a:p>
            <a:r>
              <a:rPr lang="en-GB" sz="1000" dirty="0"/>
              <a:t>order by </a:t>
            </a:r>
            <a:r>
              <a:rPr lang="en-GB" sz="1000" dirty="0" err="1"/>
              <a:t>NumOfProducts</a:t>
            </a:r>
            <a:r>
              <a:rPr lang="en-GB" sz="1000" dirty="0"/>
              <a:t> </a:t>
            </a:r>
            <a:r>
              <a:rPr lang="en-GB" sz="1000" dirty="0" err="1"/>
              <a:t>desc</a:t>
            </a:r>
            <a:endParaRPr lang="en-IN" sz="1000" dirty="0"/>
          </a:p>
          <a:p>
            <a:pPr marL="342900" marR="0" lvl="0" indent="-342900" algn="l" rtl="0">
              <a:lnSpc>
                <a:spcPct val="115000"/>
              </a:lnSpc>
              <a:spcBef>
                <a:spcPts val="1500"/>
              </a:spcBef>
              <a:spcAft>
                <a:spcPts val="0"/>
              </a:spcAft>
              <a:buClr>
                <a:srgbClr val="000000"/>
              </a:buClr>
              <a:buSzPts val="1600"/>
              <a:buFont typeface="+mj-lt"/>
              <a:buAutoNum type="arabicPeriod" startAt="10"/>
            </a:pPr>
            <a:endParaRPr lang="en-IN" sz="1600" dirty="0" smtClean="0">
              <a:solidFill>
                <a:schemeClr val="dk1"/>
              </a:solidFill>
              <a:latin typeface="Lato"/>
              <a:ea typeface="Lato"/>
              <a:cs typeface="Lato"/>
              <a:sym typeface="Lato"/>
            </a:endParaRPr>
          </a:p>
          <a:p>
            <a:pPr marL="342900" marR="0" lvl="0" indent="-342900" algn="l" rtl="0">
              <a:lnSpc>
                <a:spcPct val="115000"/>
              </a:lnSpc>
              <a:spcBef>
                <a:spcPts val="1500"/>
              </a:spcBef>
              <a:spcAft>
                <a:spcPts val="0"/>
              </a:spcAft>
              <a:buClr>
                <a:srgbClr val="000000"/>
              </a:buClr>
              <a:buSzPts val="1600"/>
              <a:buFont typeface="+mj-lt"/>
              <a:buAutoNum type="arabicPeriod" startAt="10"/>
            </a:pPr>
            <a:endParaRPr lang="en-IN" sz="1600" dirty="0">
              <a:solidFill>
                <a:schemeClr val="dk1"/>
              </a:solidFill>
              <a:latin typeface="Lato"/>
              <a:ea typeface="Lato"/>
              <a:cs typeface="Lato"/>
              <a:sym typeface="Lato"/>
            </a:endParaRPr>
          </a:p>
          <a:p>
            <a:pPr marL="342900" marR="0" lvl="0" indent="-342900" algn="l" rtl="0">
              <a:lnSpc>
                <a:spcPct val="115000"/>
              </a:lnSpc>
              <a:spcBef>
                <a:spcPts val="1500"/>
              </a:spcBef>
              <a:spcAft>
                <a:spcPts val="0"/>
              </a:spcAft>
              <a:buClr>
                <a:srgbClr val="000000"/>
              </a:buClr>
              <a:buSzPts val="1600"/>
              <a:buFont typeface="+mj-lt"/>
              <a:buAutoNum type="arabicPeriod" startAt="10"/>
            </a:pPr>
            <a:endParaRPr lang="en-IN" sz="1600" dirty="0" smtClean="0">
              <a:solidFill>
                <a:schemeClr val="dk1"/>
              </a:solidFill>
              <a:latin typeface="Lato"/>
              <a:ea typeface="Lato"/>
              <a:cs typeface="Lato"/>
              <a:sym typeface="Lato"/>
            </a:endParaRPr>
          </a:p>
          <a:p>
            <a:pPr marL="342900" marR="0" lvl="0" indent="-342900" algn="l" rtl="0">
              <a:lnSpc>
                <a:spcPct val="115000"/>
              </a:lnSpc>
              <a:spcBef>
                <a:spcPts val="1500"/>
              </a:spcBef>
              <a:spcAft>
                <a:spcPts val="0"/>
              </a:spcAft>
              <a:buClr>
                <a:srgbClr val="000000"/>
              </a:buClr>
              <a:buSzPts val="1600"/>
              <a:buFont typeface="+mj-lt"/>
              <a:buAutoNum type="arabicPeriod" startAt="10"/>
            </a:pPr>
            <a:endParaRPr lang="en-IN" sz="1600" dirty="0" smtClean="0">
              <a:solidFill>
                <a:schemeClr val="dk1"/>
              </a:solidFill>
              <a:latin typeface="Lato"/>
              <a:ea typeface="Lato"/>
              <a:cs typeface="Lato"/>
              <a:sym typeface="Lato"/>
            </a:endParaRPr>
          </a:p>
          <a:p>
            <a:pPr marL="342900" marR="0" lvl="0" indent="-342900" algn="l" rtl="0">
              <a:lnSpc>
                <a:spcPct val="115000"/>
              </a:lnSpc>
              <a:spcBef>
                <a:spcPts val="1500"/>
              </a:spcBef>
              <a:spcAft>
                <a:spcPts val="0"/>
              </a:spcAft>
              <a:buClr>
                <a:srgbClr val="000000"/>
              </a:buClr>
              <a:buSzPts val="1600"/>
              <a:buFont typeface="+mj-lt"/>
              <a:buAutoNum type="arabicPeriod" startAt="10"/>
            </a:pPr>
            <a:endParaRPr sz="1600" dirty="0">
              <a:solidFill>
                <a:schemeClr val="dk1"/>
              </a:solidFill>
              <a:latin typeface="Lato"/>
              <a:ea typeface="Lato"/>
              <a:cs typeface="Lato"/>
              <a:sym typeface="Lato"/>
            </a:endParaRPr>
          </a:p>
        </p:txBody>
      </p:sp>
      <p:sp>
        <p:nvSpPr>
          <p:cNvPr id="126" name="Google Shape;126;p13"/>
          <p:cNvSpPr txBox="1"/>
          <p:nvPr/>
        </p:nvSpPr>
        <p:spPr>
          <a:xfrm>
            <a:off x="701850" y="272796"/>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dirty="0">
                <a:solidFill>
                  <a:schemeClr val="dk1"/>
                </a:solidFill>
                <a:latin typeface="Lato"/>
                <a:ea typeface="Lato"/>
                <a:cs typeface="Lato"/>
                <a:sym typeface="Lato"/>
              </a:rPr>
              <a:t>Objective Questions (Cont..)</a:t>
            </a:r>
            <a:endParaRPr sz="1800" b="0" i="0" u="none" strike="noStrike" cap="none" dirty="0">
              <a:solidFill>
                <a:srgbClr val="000000"/>
              </a:solidFill>
              <a:latin typeface="Lato"/>
              <a:ea typeface="Lato"/>
              <a:cs typeface="Lato"/>
              <a:sym typeface="Lato"/>
            </a:endParaRPr>
          </a:p>
        </p:txBody>
      </p:sp>
      <p:pic>
        <p:nvPicPr>
          <p:cNvPr id="4" name="Picture 3"/>
          <p:cNvPicPr/>
          <p:nvPr/>
        </p:nvPicPr>
        <p:blipFill>
          <a:blip r:embed="rId3"/>
          <a:stretch>
            <a:fillRect/>
          </a:stretch>
        </p:blipFill>
        <p:spPr>
          <a:xfrm>
            <a:off x="3938258" y="1946495"/>
            <a:ext cx="4427144" cy="2833735"/>
          </a:xfrm>
          <a:prstGeom prst="rect">
            <a:avLst/>
          </a:prstGeom>
        </p:spPr>
      </p:pic>
    </p:spTree>
    <p:extLst>
      <p:ext uri="{BB962C8B-B14F-4D97-AF65-F5344CB8AC3E}">
        <p14:creationId xmlns:p14="http://schemas.microsoft.com/office/powerpoint/2010/main" val="1020286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3"/>
          <p:cNvSpPr txBox="1"/>
          <p:nvPr/>
        </p:nvSpPr>
        <p:spPr>
          <a:xfrm>
            <a:off x="497941" y="734496"/>
            <a:ext cx="7697309" cy="4271908"/>
          </a:xfrm>
          <a:prstGeom prst="rect">
            <a:avLst/>
          </a:prstGeom>
          <a:noFill/>
          <a:ln>
            <a:noFill/>
          </a:ln>
        </p:spPr>
        <p:txBody>
          <a:bodyPr spcFirstLastPara="1" wrap="square" lIns="91425" tIns="91425" rIns="91425" bIns="91425" anchor="t" anchorCtr="0">
            <a:spAutoFit/>
          </a:bodyPr>
          <a:lstStyle/>
          <a:p>
            <a:pPr marL="342900" lvl="0" indent="-342900">
              <a:lnSpc>
                <a:spcPct val="115000"/>
              </a:lnSpc>
              <a:spcBef>
                <a:spcPts val="1500"/>
              </a:spcBef>
              <a:buSzPts val="1600"/>
              <a:buFont typeface="+mj-lt"/>
              <a:buAutoNum type="arabicPeriod" startAt="11"/>
            </a:pPr>
            <a:r>
              <a:rPr lang="en-US" sz="1600" dirty="0">
                <a:solidFill>
                  <a:schemeClr val="dk1"/>
                </a:solidFill>
                <a:latin typeface="Lato"/>
                <a:ea typeface="Lato"/>
                <a:cs typeface="Lato"/>
                <a:sym typeface="Lato"/>
              </a:rPr>
              <a:t>Examine the trend of customer joining over time and identify any seasonal patterns (yearly or monthly). Prepare the data through SQL and then visualize it.</a:t>
            </a:r>
          </a:p>
          <a:p>
            <a:pPr lvl="0">
              <a:lnSpc>
                <a:spcPct val="115000"/>
              </a:lnSpc>
              <a:spcBef>
                <a:spcPts val="1500"/>
              </a:spcBef>
              <a:buSzPts val="1600"/>
            </a:pPr>
            <a:r>
              <a:rPr lang="en-GB" sz="1600" b="1" dirty="0" smtClean="0">
                <a:solidFill>
                  <a:schemeClr val="dk1"/>
                </a:solidFill>
                <a:latin typeface="Lato"/>
                <a:ea typeface="Lato"/>
                <a:cs typeface="Lato"/>
              </a:rPr>
              <a:t>Visualization </a:t>
            </a:r>
            <a:r>
              <a:rPr lang="en-GB" sz="1600" b="1" dirty="0">
                <a:solidFill>
                  <a:schemeClr val="dk1"/>
                </a:solidFill>
                <a:latin typeface="Lato"/>
                <a:ea typeface="Lato"/>
                <a:cs typeface="Lato"/>
              </a:rPr>
              <a:t>(Month wise) </a:t>
            </a:r>
            <a:r>
              <a:rPr lang="en-GB" sz="1600" b="1" dirty="0" smtClean="0">
                <a:solidFill>
                  <a:schemeClr val="dk1"/>
                </a:solidFill>
                <a:latin typeface="Lato"/>
                <a:ea typeface="Lato"/>
                <a:cs typeface="Lato"/>
              </a:rPr>
              <a:t>:</a:t>
            </a:r>
            <a:endParaRPr lang="en-GB" sz="1600" b="1" dirty="0">
              <a:solidFill>
                <a:schemeClr val="dk1"/>
              </a:solidFill>
              <a:latin typeface="Lato"/>
              <a:ea typeface="Lato"/>
              <a:cs typeface="Lato"/>
              <a:sym typeface="Lato"/>
            </a:endParaRPr>
          </a:p>
          <a:p>
            <a:pPr marL="342900" marR="0" lvl="0" indent="-342900" algn="l" rtl="0">
              <a:lnSpc>
                <a:spcPct val="115000"/>
              </a:lnSpc>
              <a:spcBef>
                <a:spcPts val="1500"/>
              </a:spcBef>
              <a:spcAft>
                <a:spcPts val="0"/>
              </a:spcAft>
              <a:buClr>
                <a:srgbClr val="000000"/>
              </a:buClr>
              <a:buSzPts val="1600"/>
              <a:buFont typeface="+mj-lt"/>
              <a:buAutoNum type="arabicPeriod" startAt="10"/>
            </a:pPr>
            <a:endParaRPr lang="en-GB" sz="1600" dirty="0" smtClean="0">
              <a:solidFill>
                <a:schemeClr val="dk1"/>
              </a:solidFill>
              <a:latin typeface="Lato"/>
              <a:ea typeface="Lato"/>
              <a:cs typeface="Lato"/>
              <a:sym typeface="Lato"/>
            </a:endParaRPr>
          </a:p>
          <a:p>
            <a:pPr marL="342900" marR="0" lvl="0" indent="-342900" algn="l" rtl="0">
              <a:lnSpc>
                <a:spcPct val="115000"/>
              </a:lnSpc>
              <a:spcBef>
                <a:spcPts val="1500"/>
              </a:spcBef>
              <a:spcAft>
                <a:spcPts val="0"/>
              </a:spcAft>
              <a:buClr>
                <a:srgbClr val="000000"/>
              </a:buClr>
              <a:buSzPts val="1600"/>
              <a:buFont typeface="+mj-lt"/>
              <a:buAutoNum type="arabicPeriod" startAt="10"/>
            </a:pPr>
            <a:endParaRPr lang="en-GB" sz="1600" dirty="0">
              <a:solidFill>
                <a:schemeClr val="dk1"/>
              </a:solidFill>
              <a:latin typeface="Lato"/>
              <a:ea typeface="Lato"/>
              <a:cs typeface="Lato"/>
              <a:sym typeface="Lato"/>
            </a:endParaRPr>
          </a:p>
          <a:p>
            <a:pPr marL="342900" marR="0" lvl="0" indent="-342900" algn="l" rtl="0">
              <a:lnSpc>
                <a:spcPct val="115000"/>
              </a:lnSpc>
              <a:spcBef>
                <a:spcPts val="1500"/>
              </a:spcBef>
              <a:spcAft>
                <a:spcPts val="0"/>
              </a:spcAft>
              <a:buClr>
                <a:srgbClr val="000000"/>
              </a:buClr>
              <a:buSzPts val="1600"/>
              <a:buFont typeface="+mj-lt"/>
              <a:buAutoNum type="arabicPeriod" startAt="10"/>
            </a:pPr>
            <a:endParaRPr lang="en-GB" sz="1600" dirty="0" smtClean="0">
              <a:solidFill>
                <a:schemeClr val="dk1"/>
              </a:solidFill>
              <a:latin typeface="Lato"/>
              <a:ea typeface="Lato"/>
              <a:cs typeface="Lato"/>
              <a:sym typeface="Lato"/>
            </a:endParaRPr>
          </a:p>
          <a:p>
            <a:pPr marL="342900" marR="0" lvl="0" indent="-342900" algn="l" rtl="0">
              <a:lnSpc>
                <a:spcPct val="115000"/>
              </a:lnSpc>
              <a:spcBef>
                <a:spcPts val="1500"/>
              </a:spcBef>
              <a:spcAft>
                <a:spcPts val="0"/>
              </a:spcAft>
              <a:buClr>
                <a:srgbClr val="000000"/>
              </a:buClr>
              <a:buSzPts val="1600"/>
              <a:buFont typeface="+mj-lt"/>
              <a:buAutoNum type="arabicPeriod" startAt="10"/>
            </a:pPr>
            <a:endParaRPr lang="en-GB" sz="1600" dirty="0">
              <a:solidFill>
                <a:schemeClr val="dk1"/>
              </a:solidFill>
              <a:latin typeface="Lato"/>
              <a:ea typeface="Lato"/>
              <a:cs typeface="Lato"/>
              <a:sym typeface="Lato"/>
            </a:endParaRPr>
          </a:p>
          <a:p>
            <a:pPr marL="342900" marR="0" lvl="0" indent="-342900" algn="l" rtl="0">
              <a:lnSpc>
                <a:spcPct val="115000"/>
              </a:lnSpc>
              <a:spcBef>
                <a:spcPts val="1500"/>
              </a:spcBef>
              <a:spcAft>
                <a:spcPts val="0"/>
              </a:spcAft>
              <a:buClr>
                <a:srgbClr val="000000"/>
              </a:buClr>
              <a:buSzPts val="1600"/>
              <a:buFont typeface="+mj-lt"/>
              <a:buAutoNum type="arabicPeriod" startAt="10"/>
            </a:pPr>
            <a:endParaRPr lang="en-GB" sz="1600" dirty="0" smtClean="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sz="1600" dirty="0">
              <a:solidFill>
                <a:schemeClr val="dk1"/>
              </a:solidFill>
              <a:latin typeface="Lato"/>
              <a:ea typeface="Lato"/>
              <a:cs typeface="Lato"/>
              <a:sym typeface="Lato"/>
            </a:endParaRPr>
          </a:p>
        </p:txBody>
      </p:sp>
      <p:sp>
        <p:nvSpPr>
          <p:cNvPr id="126" name="Google Shape;126;p13"/>
          <p:cNvSpPr txBox="1"/>
          <p:nvPr/>
        </p:nvSpPr>
        <p:spPr>
          <a:xfrm>
            <a:off x="701850" y="272796"/>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dirty="0">
                <a:solidFill>
                  <a:schemeClr val="dk1"/>
                </a:solidFill>
                <a:latin typeface="Lato"/>
                <a:ea typeface="Lato"/>
                <a:cs typeface="Lato"/>
                <a:sym typeface="Lato"/>
              </a:rPr>
              <a:t>Objective Questions (Cont..)</a:t>
            </a:r>
            <a:endParaRPr sz="1800" b="0" i="0" u="none" strike="noStrike" cap="none" dirty="0">
              <a:solidFill>
                <a:srgbClr val="000000"/>
              </a:solidFill>
              <a:latin typeface="Lato"/>
              <a:ea typeface="Lato"/>
              <a:cs typeface="Lato"/>
              <a:sym typeface="Lato"/>
            </a:endParaRPr>
          </a:p>
        </p:txBody>
      </p:sp>
      <p:pic>
        <p:nvPicPr>
          <p:cNvPr id="4" name="Picture 3"/>
          <p:cNvPicPr/>
          <p:nvPr/>
        </p:nvPicPr>
        <p:blipFill>
          <a:blip r:embed="rId3"/>
          <a:stretch>
            <a:fillRect/>
          </a:stretch>
        </p:blipFill>
        <p:spPr>
          <a:xfrm>
            <a:off x="4639832" y="1665675"/>
            <a:ext cx="3555418" cy="3186820"/>
          </a:xfrm>
          <a:prstGeom prst="rect">
            <a:avLst/>
          </a:prstGeom>
        </p:spPr>
      </p:pic>
      <p:graphicFrame>
        <p:nvGraphicFramePr>
          <p:cNvPr id="5" name="Chart 4"/>
          <p:cNvGraphicFramePr/>
          <p:nvPr>
            <p:extLst>
              <p:ext uri="{D42A27DB-BD31-4B8C-83A1-F6EECF244321}">
                <p14:modId xmlns:p14="http://schemas.microsoft.com/office/powerpoint/2010/main" val="2054810023"/>
              </p:ext>
            </p:extLst>
          </p:nvPr>
        </p:nvGraphicFramePr>
        <p:xfrm>
          <a:off x="497941" y="2141987"/>
          <a:ext cx="3993993" cy="25839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21647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3"/>
          <p:cNvSpPr txBox="1"/>
          <p:nvPr/>
        </p:nvSpPr>
        <p:spPr>
          <a:xfrm>
            <a:off x="497941" y="734495"/>
            <a:ext cx="8211493" cy="3988754"/>
          </a:xfrm>
          <a:prstGeom prst="rect">
            <a:avLst/>
          </a:prstGeom>
          <a:noFill/>
          <a:ln>
            <a:noFill/>
          </a:ln>
        </p:spPr>
        <p:txBody>
          <a:bodyPr spcFirstLastPara="1" wrap="square" lIns="91425" tIns="91425" rIns="91425" bIns="91425" anchor="t" anchorCtr="0">
            <a:spAutoFit/>
          </a:bodyPr>
          <a:lstStyle/>
          <a:p>
            <a:pPr lvl="0">
              <a:lnSpc>
                <a:spcPct val="115000"/>
              </a:lnSpc>
              <a:spcBef>
                <a:spcPts val="1500"/>
              </a:spcBef>
              <a:buClr>
                <a:schemeClr val="dk1"/>
              </a:buClr>
              <a:buSzPts val="1100"/>
            </a:pPr>
            <a:r>
              <a:rPr lang="en-GB" b="1" dirty="0"/>
              <a:t>Visualization </a:t>
            </a:r>
            <a:r>
              <a:rPr lang="en-GB" b="1" dirty="0" smtClean="0"/>
              <a:t>(Year wise):</a:t>
            </a:r>
            <a:r>
              <a:rPr lang="en-GB" sz="1600" b="1" dirty="0" smtClean="0"/>
              <a:t> </a:t>
            </a:r>
            <a:endParaRPr lang="en-IN" sz="1600" dirty="0" smtClean="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1"/>
            </a:pPr>
            <a:endParaRPr lang="en-IN" sz="1600" dirty="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1"/>
            </a:pPr>
            <a:endParaRPr lang="en-IN" sz="1600" dirty="0" smtClean="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1"/>
            </a:pPr>
            <a:endParaRPr lang="en-IN" sz="1600" dirty="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1"/>
            </a:pPr>
            <a:endParaRPr lang="en-IN" sz="1600" dirty="0" smtClean="0">
              <a:solidFill>
                <a:schemeClr val="dk1"/>
              </a:solidFill>
              <a:latin typeface="Lato"/>
              <a:ea typeface="Lato"/>
              <a:cs typeface="Lato"/>
              <a:sym typeface="Lato"/>
            </a:endParaRPr>
          </a:p>
          <a:p>
            <a:pPr lvl="0" algn="l" rtl="0">
              <a:lnSpc>
                <a:spcPct val="115000"/>
              </a:lnSpc>
              <a:spcBef>
                <a:spcPts val="1500"/>
              </a:spcBef>
              <a:spcAft>
                <a:spcPts val="0"/>
              </a:spcAft>
              <a:buClr>
                <a:schemeClr val="dk1"/>
              </a:buClr>
              <a:buSzPts val="1100"/>
            </a:pPr>
            <a:endParaRPr lang="en-IN" sz="1600" dirty="0" smtClean="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1"/>
            </a:pPr>
            <a:endParaRPr lang="en-IN" sz="1600" dirty="0">
              <a:solidFill>
                <a:schemeClr val="dk1"/>
              </a:solidFill>
              <a:latin typeface="Lato"/>
              <a:ea typeface="Lato"/>
              <a:cs typeface="Lato"/>
              <a:sym typeface="Lato"/>
            </a:endParaRPr>
          </a:p>
          <a:p>
            <a:pPr lvl="0" algn="l" rtl="0">
              <a:lnSpc>
                <a:spcPct val="115000"/>
              </a:lnSpc>
              <a:spcBef>
                <a:spcPts val="1500"/>
              </a:spcBef>
              <a:spcAft>
                <a:spcPts val="0"/>
              </a:spcAft>
              <a:buClr>
                <a:schemeClr val="dk1"/>
              </a:buClr>
              <a:buSzPts val="1100"/>
            </a:pPr>
            <a:endParaRPr sz="1600" dirty="0">
              <a:solidFill>
                <a:schemeClr val="dk1"/>
              </a:solidFill>
              <a:latin typeface="Lato"/>
              <a:ea typeface="Lato"/>
              <a:cs typeface="Lato"/>
              <a:sym typeface="Lato"/>
            </a:endParaRPr>
          </a:p>
        </p:txBody>
      </p:sp>
      <p:sp>
        <p:nvSpPr>
          <p:cNvPr id="126" name="Google Shape;126;p13"/>
          <p:cNvSpPr txBox="1"/>
          <p:nvPr/>
        </p:nvSpPr>
        <p:spPr>
          <a:xfrm>
            <a:off x="701850" y="272796"/>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dirty="0">
                <a:solidFill>
                  <a:schemeClr val="dk1"/>
                </a:solidFill>
                <a:latin typeface="Lato"/>
                <a:ea typeface="Lato"/>
                <a:cs typeface="Lato"/>
                <a:sym typeface="Lato"/>
              </a:rPr>
              <a:t>Objective Questions (Cont..)</a:t>
            </a:r>
            <a:endParaRPr sz="1800" b="0" i="0" u="none" strike="noStrike" cap="none" dirty="0">
              <a:solidFill>
                <a:srgbClr val="000000"/>
              </a:solidFill>
              <a:latin typeface="Lato"/>
              <a:ea typeface="Lato"/>
              <a:cs typeface="Lato"/>
              <a:sym typeface="Lato"/>
            </a:endParaRPr>
          </a:p>
        </p:txBody>
      </p:sp>
      <p:pic>
        <p:nvPicPr>
          <p:cNvPr id="4" name="Picture 3"/>
          <p:cNvPicPr/>
          <p:nvPr/>
        </p:nvPicPr>
        <p:blipFill>
          <a:blip r:embed="rId3"/>
          <a:stretch>
            <a:fillRect/>
          </a:stretch>
        </p:blipFill>
        <p:spPr>
          <a:xfrm>
            <a:off x="5069941" y="1122630"/>
            <a:ext cx="3329218" cy="3600620"/>
          </a:xfrm>
          <a:prstGeom prst="rect">
            <a:avLst/>
          </a:prstGeom>
        </p:spPr>
      </p:pic>
      <p:graphicFrame>
        <p:nvGraphicFramePr>
          <p:cNvPr id="5" name="Chart 4"/>
          <p:cNvGraphicFramePr/>
          <p:nvPr>
            <p:extLst>
              <p:ext uri="{D42A27DB-BD31-4B8C-83A1-F6EECF244321}">
                <p14:modId xmlns:p14="http://schemas.microsoft.com/office/powerpoint/2010/main" val="2211969894"/>
              </p:ext>
            </p:extLst>
          </p:nvPr>
        </p:nvGraphicFramePr>
        <p:xfrm>
          <a:off x="497941" y="1937441"/>
          <a:ext cx="3992578" cy="25400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307094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3"/>
          <p:cNvSpPr txBox="1"/>
          <p:nvPr/>
        </p:nvSpPr>
        <p:spPr>
          <a:xfrm>
            <a:off x="497941" y="734496"/>
            <a:ext cx="8320134" cy="4013376"/>
          </a:xfrm>
          <a:prstGeom prst="rect">
            <a:avLst/>
          </a:prstGeom>
          <a:noFill/>
          <a:ln>
            <a:noFill/>
          </a:ln>
        </p:spPr>
        <p:txBody>
          <a:bodyPr spcFirstLastPara="1" wrap="square" lIns="91425" tIns="91425" rIns="91425" bIns="91425" anchor="t" anchorCtr="0">
            <a:spAutoFit/>
          </a:bodyPr>
          <a:lstStyle/>
          <a:p>
            <a:pPr marL="342900" indent="-342900">
              <a:lnSpc>
                <a:spcPct val="115000"/>
              </a:lnSpc>
              <a:spcBef>
                <a:spcPts val="1500"/>
              </a:spcBef>
              <a:buSzPts val="1600"/>
              <a:buFont typeface="+mj-lt"/>
              <a:buAutoNum type="arabicPeriod" startAt="12"/>
            </a:pPr>
            <a:r>
              <a:rPr lang="en-GB" sz="1600" dirty="0" err="1" smtClean="0">
                <a:solidFill>
                  <a:schemeClr val="dk1"/>
                </a:solidFill>
                <a:latin typeface="Lato"/>
                <a:ea typeface="Lato"/>
                <a:cs typeface="Lato"/>
                <a:sym typeface="Lato"/>
              </a:rPr>
              <a:t>Analyze</a:t>
            </a:r>
            <a:r>
              <a:rPr lang="en-GB" sz="1600" dirty="0" smtClean="0">
                <a:solidFill>
                  <a:schemeClr val="dk1"/>
                </a:solidFill>
                <a:latin typeface="Lato"/>
                <a:ea typeface="Lato"/>
                <a:cs typeface="Lato"/>
                <a:sym typeface="Lato"/>
              </a:rPr>
              <a:t> </a:t>
            </a:r>
            <a:r>
              <a:rPr lang="en-GB" sz="1600" dirty="0">
                <a:solidFill>
                  <a:schemeClr val="dk1"/>
                </a:solidFill>
                <a:latin typeface="Lato"/>
                <a:ea typeface="Lato"/>
                <a:cs typeface="Lato"/>
                <a:sym typeface="Lato"/>
              </a:rPr>
              <a:t>the relationship between the number of products and the account balance for customers who have exited</a:t>
            </a:r>
            <a:r>
              <a:rPr lang="en-GB" sz="1600" dirty="0" smtClean="0">
                <a:solidFill>
                  <a:schemeClr val="dk1"/>
                </a:solidFill>
                <a:latin typeface="Lato"/>
                <a:ea typeface="Lato"/>
                <a:cs typeface="Lato"/>
                <a:sym typeface="Lato"/>
              </a:rPr>
              <a:t>.</a:t>
            </a:r>
          </a:p>
          <a:p>
            <a:pPr>
              <a:lnSpc>
                <a:spcPct val="115000"/>
              </a:lnSpc>
              <a:spcBef>
                <a:spcPts val="1500"/>
              </a:spcBef>
              <a:buSzPts val="1600"/>
            </a:pPr>
            <a:r>
              <a:rPr lang="en-US" sz="1600" dirty="0">
                <a:solidFill>
                  <a:schemeClr val="dk1"/>
                </a:solidFill>
                <a:latin typeface="Lato"/>
                <a:ea typeface="Lato"/>
                <a:cs typeface="Lato"/>
                <a:sym typeface="Lato"/>
              </a:rPr>
              <a:t>To analyze the relationship between the number of products and the account balance for customers who have exited , we will be using the </a:t>
            </a:r>
            <a:r>
              <a:rPr lang="en-US" sz="1600" dirty="0" err="1">
                <a:solidFill>
                  <a:schemeClr val="dk1"/>
                </a:solidFill>
                <a:latin typeface="Lato"/>
                <a:ea typeface="Lato"/>
                <a:cs typeface="Lato"/>
                <a:sym typeface="Lato"/>
              </a:rPr>
              <a:t>NumOfProducts</a:t>
            </a:r>
            <a:r>
              <a:rPr lang="en-US" sz="1600" dirty="0">
                <a:solidFill>
                  <a:schemeClr val="dk1"/>
                </a:solidFill>
                <a:latin typeface="Lato"/>
                <a:ea typeface="Lato"/>
                <a:cs typeface="Lato"/>
                <a:sym typeface="Lato"/>
              </a:rPr>
              <a:t> and </a:t>
            </a:r>
            <a:r>
              <a:rPr lang="en-US" sz="1600" dirty="0" err="1">
                <a:solidFill>
                  <a:schemeClr val="dk1"/>
                </a:solidFill>
                <a:latin typeface="Lato"/>
                <a:ea typeface="Lato"/>
                <a:cs typeface="Lato"/>
                <a:sym typeface="Lato"/>
              </a:rPr>
              <a:t>EstimatedSalary</a:t>
            </a:r>
            <a:r>
              <a:rPr lang="en-US" sz="1600" dirty="0">
                <a:solidFill>
                  <a:schemeClr val="dk1"/>
                </a:solidFill>
                <a:latin typeface="Lato"/>
                <a:ea typeface="Lato"/>
                <a:cs typeface="Lato"/>
                <a:sym typeface="Lato"/>
              </a:rPr>
              <a:t> from the data we are provided and group it by the </a:t>
            </a:r>
            <a:r>
              <a:rPr lang="en-US" sz="1600" dirty="0" err="1" smtClean="0">
                <a:solidFill>
                  <a:schemeClr val="dk1"/>
                </a:solidFill>
                <a:latin typeface="Lato"/>
                <a:ea typeface="Lato"/>
                <a:cs typeface="Lato"/>
                <a:sym typeface="Lato"/>
              </a:rPr>
              <a:t>NumOfProducts</a:t>
            </a:r>
            <a:endParaRPr lang="en-US" sz="1600" dirty="0" smtClean="0">
              <a:solidFill>
                <a:schemeClr val="dk1"/>
              </a:solidFill>
              <a:latin typeface="Lato"/>
              <a:ea typeface="Lato"/>
              <a:cs typeface="Lato"/>
              <a:sym typeface="Lato"/>
            </a:endParaRPr>
          </a:p>
          <a:p>
            <a:pPr>
              <a:lnSpc>
                <a:spcPct val="115000"/>
              </a:lnSpc>
              <a:spcBef>
                <a:spcPts val="1500"/>
              </a:spcBef>
              <a:buSzPts val="1600"/>
            </a:pPr>
            <a:endParaRPr lang="en-US" sz="1600" dirty="0" smtClean="0">
              <a:solidFill>
                <a:schemeClr val="dk1"/>
              </a:solidFill>
              <a:latin typeface="Lato"/>
              <a:ea typeface="Lato"/>
              <a:cs typeface="Lato"/>
              <a:sym typeface="Lato"/>
            </a:endParaRPr>
          </a:p>
          <a:p>
            <a:r>
              <a:rPr lang="en-GB" sz="1000" dirty="0"/>
              <a:t>select </a:t>
            </a:r>
            <a:endParaRPr lang="en-IN" sz="1000" dirty="0"/>
          </a:p>
          <a:p>
            <a:r>
              <a:rPr lang="en-GB" sz="1000" dirty="0" err="1" smtClean="0"/>
              <a:t>BC.NumOfProducts</a:t>
            </a:r>
            <a:r>
              <a:rPr lang="en-GB" sz="1000" dirty="0" smtClean="0"/>
              <a:t> </a:t>
            </a:r>
            <a:r>
              <a:rPr lang="en-GB" sz="1000" dirty="0"/>
              <a:t>,</a:t>
            </a:r>
            <a:endParaRPr lang="en-IN" sz="1000" dirty="0"/>
          </a:p>
          <a:p>
            <a:r>
              <a:rPr lang="en-GB" sz="1000" dirty="0" smtClean="0"/>
              <a:t>round(sum(</a:t>
            </a:r>
            <a:r>
              <a:rPr lang="en-GB" sz="1000" dirty="0" err="1" smtClean="0"/>
              <a:t>BC.Balance</a:t>
            </a:r>
            <a:r>
              <a:rPr lang="en-GB" sz="1000" dirty="0"/>
              <a:t>) ,2) as </a:t>
            </a:r>
            <a:r>
              <a:rPr lang="en-GB" sz="1000" dirty="0" err="1"/>
              <a:t>SumOfAccountBalance</a:t>
            </a:r>
            <a:r>
              <a:rPr lang="en-GB" sz="1000" dirty="0"/>
              <a:t>	</a:t>
            </a:r>
            <a:endParaRPr lang="en-IN" sz="1000" dirty="0"/>
          </a:p>
          <a:p>
            <a:r>
              <a:rPr lang="en-GB" sz="1000" dirty="0"/>
              <a:t>from </a:t>
            </a:r>
            <a:r>
              <a:rPr lang="en-GB" sz="1000" dirty="0" err="1"/>
              <a:t>customerinfo</a:t>
            </a:r>
            <a:r>
              <a:rPr lang="en-GB" sz="1000" dirty="0"/>
              <a:t> CI</a:t>
            </a:r>
            <a:endParaRPr lang="en-IN" sz="1000" dirty="0"/>
          </a:p>
          <a:p>
            <a:r>
              <a:rPr lang="en-GB" sz="1000" dirty="0"/>
              <a:t>join </a:t>
            </a:r>
            <a:r>
              <a:rPr lang="en-GB" sz="1000" dirty="0" err="1"/>
              <a:t>bank_churn</a:t>
            </a:r>
            <a:r>
              <a:rPr lang="en-GB" sz="1000" dirty="0"/>
              <a:t> BC on BC.ï»¿</a:t>
            </a:r>
            <a:r>
              <a:rPr lang="en-GB" sz="1000" dirty="0" err="1"/>
              <a:t>CustomerId</a:t>
            </a:r>
            <a:r>
              <a:rPr lang="en-GB" sz="1000" dirty="0"/>
              <a:t> = CI.ï»¿</a:t>
            </a:r>
            <a:r>
              <a:rPr lang="en-GB" sz="1000" dirty="0" err="1"/>
              <a:t>CustomerId</a:t>
            </a:r>
            <a:endParaRPr lang="en-IN" sz="1000" dirty="0"/>
          </a:p>
          <a:p>
            <a:r>
              <a:rPr lang="en-GB" sz="1000" dirty="0"/>
              <a:t>where </a:t>
            </a:r>
            <a:r>
              <a:rPr lang="en-GB" sz="1000" dirty="0" err="1"/>
              <a:t>BC.Exited</a:t>
            </a:r>
            <a:r>
              <a:rPr lang="en-GB" sz="1000" dirty="0"/>
              <a:t> = TRUE </a:t>
            </a:r>
            <a:endParaRPr lang="en-IN" sz="1000" dirty="0"/>
          </a:p>
          <a:p>
            <a:r>
              <a:rPr lang="en-GB" sz="1000" dirty="0"/>
              <a:t>group by </a:t>
            </a:r>
            <a:r>
              <a:rPr lang="en-GB" sz="1000" dirty="0" err="1" smtClean="0"/>
              <a:t>BC.NumOfProducts</a:t>
            </a:r>
            <a:endParaRPr lang="en-GB" sz="1600" dirty="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2"/>
            </a:pPr>
            <a:endParaRPr sz="1600" dirty="0">
              <a:solidFill>
                <a:schemeClr val="dk1"/>
              </a:solidFill>
              <a:latin typeface="Lato"/>
              <a:ea typeface="Lato"/>
              <a:cs typeface="Lato"/>
              <a:sym typeface="Lato"/>
            </a:endParaRPr>
          </a:p>
        </p:txBody>
      </p:sp>
      <p:sp>
        <p:nvSpPr>
          <p:cNvPr id="126" name="Google Shape;126;p13"/>
          <p:cNvSpPr txBox="1"/>
          <p:nvPr/>
        </p:nvSpPr>
        <p:spPr>
          <a:xfrm>
            <a:off x="701850" y="272796"/>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dirty="0">
                <a:solidFill>
                  <a:schemeClr val="dk1"/>
                </a:solidFill>
                <a:latin typeface="Lato"/>
                <a:ea typeface="Lato"/>
                <a:cs typeface="Lato"/>
                <a:sym typeface="Lato"/>
              </a:rPr>
              <a:t>Objective Questions (Cont..)</a:t>
            </a:r>
            <a:endParaRPr sz="1800" b="0" i="0" u="none" strike="noStrike" cap="none" dirty="0">
              <a:solidFill>
                <a:srgbClr val="000000"/>
              </a:solidFill>
              <a:latin typeface="Lato"/>
              <a:ea typeface="Lato"/>
              <a:cs typeface="Lato"/>
              <a:sym typeface="Lato"/>
            </a:endParaRPr>
          </a:p>
        </p:txBody>
      </p:sp>
    </p:spTree>
    <p:extLst>
      <p:ext uri="{BB962C8B-B14F-4D97-AF65-F5344CB8AC3E}">
        <p14:creationId xmlns:p14="http://schemas.microsoft.com/office/powerpoint/2010/main" val="4126990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3"/>
          <p:cNvSpPr txBox="1"/>
          <p:nvPr/>
        </p:nvSpPr>
        <p:spPr>
          <a:xfrm>
            <a:off x="497941" y="734496"/>
            <a:ext cx="8320134" cy="3988754"/>
          </a:xfrm>
          <a:prstGeom prst="rect">
            <a:avLst/>
          </a:prstGeom>
          <a:noFill/>
          <a:ln>
            <a:noFill/>
          </a:ln>
        </p:spPr>
        <p:txBody>
          <a:bodyPr spcFirstLastPara="1" wrap="square" lIns="91425" tIns="91425" rIns="91425" bIns="91425" anchor="t" anchorCtr="0">
            <a:spAutoFit/>
          </a:bodyPr>
          <a:lstStyle/>
          <a:p>
            <a:pPr marL="342900" lvl="0" indent="-342900" algn="l" rtl="0">
              <a:lnSpc>
                <a:spcPct val="115000"/>
              </a:lnSpc>
              <a:spcBef>
                <a:spcPts val="1500"/>
              </a:spcBef>
              <a:spcAft>
                <a:spcPts val="0"/>
              </a:spcAft>
              <a:buClr>
                <a:schemeClr val="dk1"/>
              </a:buClr>
              <a:buSzPts val="1100"/>
              <a:buFont typeface="+mj-lt"/>
              <a:buAutoNum type="arabicPeriod" startAt="12"/>
            </a:pPr>
            <a:endParaRPr lang="en-IN" sz="1600" dirty="0" smtClean="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2"/>
            </a:pPr>
            <a:endParaRPr lang="en-IN" sz="1600" dirty="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2"/>
            </a:pPr>
            <a:endParaRPr lang="en-IN" sz="1600" dirty="0" smtClean="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2"/>
            </a:pPr>
            <a:endParaRPr lang="en-IN" sz="1600" dirty="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2"/>
            </a:pPr>
            <a:endParaRPr lang="en-IN" sz="1600" dirty="0" smtClean="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2"/>
            </a:pPr>
            <a:endParaRPr lang="en-IN" sz="1600" dirty="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2"/>
            </a:pPr>
            <a:endParaRPr lang="en-IN" sz="1600" dirty="0" smtClean="0">
              <a:solidFill>
                <a:schemeClr val="dk1"/>
              </a:solidFill>
              <a:latin typeface="Lato"/>
              <a:ea typeface="Lato"/>
              <a:cs typeface="Lato"/>
              <a:sym typeface="Lato"/>
            </a:endParaRPr>
          </a:p>
          <a:p>
            <a:pPr marL="342900" lvl="0" indent="-342900" algn="l" rtl="0">
              <a:lnSpc>
                <a:spcPct val="115000"/>
              </a:lnSpc>
              <a:spcBef>
                <a:spcPts val="1500"/>
              </a:spcBef>
              <a:spcAft>
                <a:spcPts val="0"/>
              </a:spcAft>
              <a:buClr>
                <a:schemeClr val="dk1"/>
              </a:buClr>
              <a:buSzPts val="1100"/>
              <a:buFont typeface="+mj-lt"/>
              <a:buAutoNum type="arabicPeriod" startAt="12"/>
            </a:pPr>
            <a:endParaRPr lang="en-IN" sz="1600" dirty="0">
              <a:solidFill>
                <a:schemeClr val="dk1"/>
              </a:solidFill>
              <a:latin typeface="Lato"/>
              <a:ea typeface="Lato"/>
              <a:cs typeface="Lato"/>
              <a:sym typeface="Lato"/>
            </a:endParaRPr>
          </a:p>
        </p:txBody>
      </p:sp>
      <p:sp>
        <p:nvSpPr>
          <p:cNvPr id="126" name="Google Shape;126;p13"/>
          <p:cNvSpPr txBox="1"/>
          <p:nvPr/>
        </p:nvSpPr>
        <p:spPr>
          <a:xfrm>
            <a:off x="701850" y="272796"/>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dirty="0">
                <a:solidFill>
                  <a:schemeClr val="dk1"/>
                </a:solidFill>
                <a:latin typeface="Lato"/>
                <a:ea typeface="Lato"/>
                <a:cs typeface="Lato"/>
                <a:sym typeface="Lato"/>
              </a:rPr>
              <a:t>Objective Questions (Cont..)</a:t>
            </a:r>
            <a:endParaRPr sz="1800" b="0" i="0" u="none" strike="noStrike" cap="none" dirty="0">
              <a:solidFill>
                <a:srgbClr val="000000"/>
              </a:solidFill>
              <a:latin typeface="Lato"/>
              <a:ea typeface="Lato"/>
              <a:cs typeface="Lato"/>
              <a:sym typeface="Lato"/>
            </a:endParaRPr>
          </a:p>
        </p:txBody>
      </p:sp>
      <p:pic>
        <p:nvPicPr>
          <p:cNvPr id="4" name="Picture 3"/>
          <p:cNvPicPr/>
          <p:nvPr/>
        </p:nvPicPr>
        <p:blipFill>
          <a:blip r:embed="rId3"/>
          <a:stretch>
            <a:fillRect/>
          </a:stretch>
        </p:blipFill>
        <p:spPr>
          <a:xfrm>
            <a:off x="4327556" y="814812"/>
            <a:ext cx="3899403" cy="2808507"/>
          </a:xfrm>
          <a:prstGeom prst="rect">
            <a:avLst/>
          </a:prstGeom>
        </p:spPr>
      </p:pic>
      <p:graphicFrame>
        <p:nvGraphicFramePr>
          <p:cNvPr id="5" name="Chart 4"/>
          <p:cNvGraphicFramePr/>
          <p:nvPr>
            <p:extLst>
              <p:ext uri="{D42A27DB-BD31-4B8C-83A1-F6EECF244321}">
                <p14:modId xmlns:p14="http://schemas.microsoft.com/office/powerpoint/2010/main" val="3224745209"/>
              </p:ext>
            </p:extLst>
          </p:nvPr>
        </p:nvGraphicFramePr>
        <p:xfrm>
          <a:off x="701850" y="2009870"/>
          <a:ext cx="3417478" cy="24991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360977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p:nvPr/>
        </p:nvSpPr>
        <p:spPr>
          <a:xfrm>
            <a:off x="701850" y="32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2" name="Google Shape;132;p14"/>
          <p:cNvSpPr txBox="1"/>
          <p:nvPr/>
        </p:nvSpPr>
        <p:spPr>
          <a:xfrm>
            <a:off x="280657" y="494150"/>
            <a:ext cx="8329189" cy="4530523"/>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5000"/>
              </a:lnSpc>
              <a:spcBef>
                <a:spcPts val="1500"/>
              </a:spcBef>
              <a:spcAft>
                <a:spcPts val="0"/>
              </a:spcAft>
              <a:buClr>
                <a:srgbClr val="000000"/>
              </a:buClr>
              <a:buSzPts val="1600"/>
              <a:buFont typeface="+mj-lt"/>
              <a:buAutoNum type="arabicPeriod" startAt="13"/>
            </a:pPr>
            <a:r>
              <a:rPr lang="en-GB" sz="1500" b="0" i="0" u="none" strike="noStrike" cap="none" dirty="0" smtClean="0">
                <a:solidFill>
                  <a:schemeClr val="dk1"/>
                </a:solidFill>
                <a:latin typeface="Lato"/>
                <a:ea typeface="Lato"/>
                <a:cs typeface="Lato"/>
                <a:sym typeface="Lato"/>
              </a:rPr>
              <a:t>Identify </a:t>
            </a:r>
            <a:r>
              <a:rPr lang="en-GB" sz="1500" b="0" i="0" u="none" strike="noStrike" cap="none" dirty="0">
                <a:solidFill>
                  <a:schemeClr val="dk1"/>
                </a:solidFill>
                <a:latin typeface="Lato"/>
                <a:ea typeface="Lato"/>
                <a:cs typeface="Lato"/>
                <a:sym typeface="Lato"/>
              </a:rPr>
              <a:t>any potential outliers in terms of </a:t>
            </a:r>
            <a:r>
              <a:rPr lang="en-GB" sz="1500" dirty="0">
                <a:solidFill>
                  <a:schemeClr val="dk1"/>
                </a:solidFill>
                <a:latin typeface="Lato"/>
                <a:ea typeface="Lato"/>
                <a:cs typeface="Lato"/>
                <a:sym typeface="Lato"/>
              </a:rPr>
              <a:t>balance</a:t>
            </a:r>
            <a:r>
              <a:rPr lang="en-GB" sz="1500" b="0" i="0" u="none" strike="noStrike" cap="none" dirty="0">
                <a:solidFill>
                  <a:schemeClr val="dk1"/>
                </a:solidFill>
                <a:latin typeface="Lato"/>
                <a:ea typeface="Lato"/>
                <a:cs typeface="Lato"/>
                <a:sym typeface="Lato"/>
              </a:rPr>
              <a:t> among customers who have remained with the bank.</a:t>
            </a:r>
            <a:endParaRPr sz="1500" b="0" i="0" u="none" strike="noStrike" cap="none" dirty="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lang="en-GB" sz="1500" b="1" dirty="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lang="en-GB" sz="1500" b="1" dirty="0" smtClean="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lang="en-GB" sz="1500" b="1" dirty="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lang="en-GB" sz="1500" b="1" dirty="0" smtClean="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lang="en-GB" sz="1500" b="1" dirty="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lang="en-GB" sz="1500" b="1" dirty="0" smtClean="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lang="en-GB" sz="1500" b="1" dirty="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sz="1500" dirty="0">
              <a:solidFill>
                <a:schemeClr val="dk1"/>
              </a:solidFill>
              <a:latin typeface="Lato"/>
              <a:ea typeface="Lato"/>
              <a:cs typeface="Lato"/>
              <a:sym typeface="Lato"/>
            </a:endParaRPr>
          </a:p>
        </p:txBody>
      </p:sp>
      <p:pic>
        <p:nvPicPr>
          <p:cNvPr id="6" name="Picture 5"/>
          <p:cNvPicPr/>
          <p:nvPr/>
        </p:nvPicPr>
        <p:blipFill>
          <a:blip r:embed="rId3"/>
          <a:stretch>
            <a:fillRect/>
          </a:stretch>
        </p:blipFill>
        <p:spPr>
          <a:xfrm>
            <a:off x="3690682" y="1416033"/>
            <a:ext cx="2999829" cy="2685610"/>
          </a:xfrm>
          <a:prstGeom prst="rect">
            <a:avLst/>
          </a:prstGeom>
        </p:spPr>
      </p:pic>
      <p:pic>
        <p:nvPicPr>
          <p:cNvPr id="7" name="Picture 6"/>
          <p:cNvPicPr>
            <a:picLocks noChangeAspect="1"/>
          </p:cNvPicPr>
          <p:nvPr/>
        </p:nvPicPr>
        <p:blipFill>
          <a:blip r:embed="rId4"/>
          <a:stretch>
            <a:fillRect/>
          </a:stretch>
        </p:blipFill>
        <p:spPr>
          <a:xfrm>
            <a:off x="476701" y="1416033"/>
            <a:ext cx="3017937" cy="2685610"/>
          </a:xfrm>
          <a:prstGeom prst="rect">
            <a:avLst/>
          </a:prstGeom>
        </p:spPr>
      </p:pic>
      <p:sp>
        <p:nvSpPr>
          <p:cNvPr id="8" name="Rounded Rectangle 7"/>
          <p:cNvSpPr/>
          <p:nvPr/>
        </p:nvSpPr>
        <p:spPr>
          <a:xfrm>
            <a:off x="6790099" y="1416034"/>
            <a:ext cx="1656784" cy="26856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If we look at the sum of the bank balance of both the customers who remained with the bank and who have exited. We can see that those customers who remained with the bank account for 75% of the total bank balance.</a:t>
            </a:r>
            <a:endParaRPr lang="en-IN" sz="1200" dirty="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p:nvPr/>
        </p:nvSpPr>
        <p:spPr>
          <a:xfrm>
            <a:off x="701850" y="32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2" name="Google Shape;132;p14"/>
          <p:cNvSpPr txBox="1"/>
          <p:nvPr/>
        </p:nvSpPr>
        <p:spPr>
          <a:xfrm>
            <a:off x="235390" y="407406"/>
            <a:ext cx="8210306" cy="4391738"/>
          </a:xfrm>
          <a:prstGeom prst="rect">
            <a:avLst/>
          </a:prstGeom>
          <a:noFill/>
          <a:ln>
            <a:noFill/>
          </a:ln>
        </p:spPr>
        <p:txBody>
          <a:bodyPr spcFirstLastPara="1" wrap="square" lIns="91425" tIns="91425" rIns="91425" bIns="91425" anchor="t" anchorCtr="0">
            <a:spAutoFit/>
          </a:bodyPr>
          <a:lstStyle/>
          <a:p>
            <a:pPr marR="0" lvl="0" algn="l" rtl="0">
              <a:lnSpc>
                <a:spcPct val="115000"/>
              </a:lnSpc>
              <a:spcBef>
                <a:spcPts val="1500"/>
              </a:spcBef>
              <a:spcAft>
                <a:spcPts val="0"/>
              </a:spcAft>
              <a:buClr>
                <a:srgbClr val="000000"/>
              </a:buClr>
              <a:buSzPts val="1600"/>
            </a:pPr>
            <a:endParaRPr lang="en-GB" sz="1500" dirty="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smtClean="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smtClean="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smtClean="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smtClean="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lang="en-GB" sz="1500" b="1" dirty="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sz="1500" dirty="0">
              <a:solidFill>
                <a:schemeClr val="dk1"/>
              </a:solidFill>
              <a:latin typeface="Lato"/>
              <a:ea typeface="Lato"/>
              <a:cs typeface="Lato"/>
              <a:sym typeface="Lato"/>
            </a:endParaRPr>
          </a:p>
        </p:txBody>
      </p:sp>
      <p:pic>
        <p:nvPicPr>
          <p:cNvPr id="5" name="Picture 4"/>
          <p:cNvPicPr/>
          <p:nvPr/>
        </p:nvPicPr>
        <p:blipFill>
          <a:blip r:embed="rId3"/>
          <a:stretch>
            <a:fillRect/>
          </a:stretch>
        </p:blipFill>
        <p:spPr>
          <a:xfrm>
            <a:off x="597914" y="727055"/>
            <a:ext cx="5462372" cy="3663875"/>
          </a:xfrm>
          <a:prstGeom prst="rect">
            <a:avLst/>
          </a:prstGeom>
        </p:spPr>
      </p:pic>
      <p:sp>
        <p:nvSpPr>
          <p:cNvPr id="2" name="Rounded Rectangle 1"/>
          <p:cNvSpPr/>
          <p:nvPr/>
        </p:nvSpPr>
        <p:spPr>
          <a:xfrm>
            <a:off x="6292159" y="727055"/>
            <a:ext cx="1801639" cy="32383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If we look at the bank balance of the customers who are retained by the company and those who exited , we can clearly see the one’s who are retained are having higher bank balance than those who exited except in the age-group of 51-60 where the Exited customer had higher bank balance.</a:t>
            </a:r>
            <a:endParaRPr lang="en-IN" sz="1200" dirty="0">
              <a:solidFill>
                <a:schemeClr val="tx1"/>
              </a:solidFill>
            </a:endParaRPr>
          </a:p>
        </p:txBody>
      </p:sp>
    </p:spTree>
    <p:extLst>
      <p:ext uri="{BB962C8B-B14F-4D97-AF65-F5344CB8AC3E}">
        <p14:creationId xmlns:p14="http://schemas.microsoft.com/office/powerpoint/2010/main" val="4118194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3"/>
          <p:cNvSpPr txBox="1"/>
          <p:nvPr/>
        </p:nvSpPr>
        <p:spPr>
          <a:xfrm>
            <a:off x="427650" y="557625"/>
            <a:ext cx="8288700" cy="1785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n-GB" sz="1600" b="1" i="0" u="none" strike="noStrike" cap="none" dirty="0">
                <a:solidFill>
                  <a:schemeClr val="dk1"/>
                </a:solidFill>
                <a:latin typeface="Lato"/>
                <a:ea typeface="Lato"/>
                <a:cs typeface="Lato"/>
                <a:sym typeface="Lato"/>
              </a:rPr>
              <a:t>Problem Statement</a:t>
            </a:r>
            <a:endParaRPr sz="1600" b="0" i="0" u="none" strike="noStrike" cap="none" dirty="0">
              <a:solidFill>
                <a:schemeClr val="dk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dirty="0">
                <a:solidFill>
                  <a:schemeClr val="dk1"/>
                </a:solidFill>
                <a:latin typeface="Lato"/>
                <a:ea typeface="Lato"/>
                <a:cs typeface="Lato"/>
                <a:sym typeface="Lato"/>
              </a:rPr>
              <a:t>You are an analytical CRM (Customer Relationship Management) specialist hired by a bank to extract meaningful insights from various customer-related datasets. The bank aims to reduce customer churn, improve service delivery, and enhance customer satisfaction. They have provided you with datasets including customer demographics, transaction details, customer exit information, and active customer profiles.</a:t>
            </a:r>
            <a:endParaRPr sz="1600" b="0" i="0" u="none" strike="noStrike" cap="none" dirty="0">
              <a:solidFill>
                <a:schemeClr val="dk1"/>
              </a:solidFill>
              <a:latin typeface="Lato"/>
              <a:ea typeface="Lato"/>
              <a:cs typeface="Lato"/>
              <a:sym typeface="Lato"/>
            </a:endParaRPr>
          </a:p>
        </p:txBody>
      </p:sp>
      <p:pic>
        <p:nvPicPr>
          <p:cNvPr id="66" name="Google Shape;66;p3"/>
          <p:cNvPicPr preferRelativeResize="0"/>
          <p:nvPr/>
        </p:nvPicPr>
        <p:blipFill rotWithShape="1">
          <a:blip r:embed="rId3">
            <a:alphaModFix/>
          </a:blip>
          <a:srcRect/>
          <a:stretch/>
        </p:blipFill>
        <p:spPr>
          <a:xfrm>
            <a:off x="1961850" y="2343225"/>
            <a:ext cx="5220293" cy="2495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p:nvPr/>
        </p:nvSpPr>
        <p:spPr>
          <a:xfrm>
            <a:off x="701850" y="32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2" name="Google Shape;132;p14"/>
          <p:cNvSpPr txBox="1"/>
          <p:nvPr/>
        </p:nvSpPr>
        <p:spPr>
          <a:xfrm>
            <a:off x="295632" y="494149"/>
            <a:ext cx="8640138" cy="4304994"/>
          </a:xfrm>
          <a:prstGeom prst="rect">
            <a:avLst/>
          </a:prstGeom>
          <a:noFill/>
          <a:ln>
            <a:noFill/>
          </a:ln>
        </p:spPr>
        <p:txBody>
          <a:bodyPr spcFirstLastPara="1" wrap="square" lIns="91425" tIns="91425" rIns="91425" bIns="91425" anchor="t" anchorCtr="0">
            <a:spAutoFit/>
          </a:bodyPr>
          <a:lstStyle/>
          <a:p>
            <a:pPr marR="0" lvl="0" algn="l" rtl="0">
              <a:lnSpc>
                <a:spcPct val="115000"/>
              </a:lnSpc>
              <a:spcBef>
                <a:spcPts val="1500"/>
              </a:spcBef>
              <a:spcAft>
                <a:spcPts val="0"/>
              </a:spcAft>
              <a:buClr>
                <a:srgbClr val="000000"/>
              </a:buClr>
              <a:buSzPts val="1600"/>
            </a:pPr>
            <a:endParaRPr lang="en-GB" sz="1500" dirty="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smtClean="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smtClean="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smtClean="0">
              <a:solidFill>
                <a:schemeClr val="dk1"/>
              </a:solidFill>
              <a:latin typeface="Lato"/>
              <a:ea typeface="Lato"/>
              <a:cs typeface="Lato"/>
              <a:sym typeface="Lato"/>
            </a:endParaRPr>
          </a:p>
          <a:p>
            <a:pPr marR="0" lvl="0" algn="l" rtl="0">
              <a:lnSpc>
                <a:spcPct val="115000"/>
              </a:lnSpc>
              <a:spcBef>
                <a:spcPts val="1500"/>
              </a:spcBef>
              <a:spcAft>
                <a:spcPts val="0"/>
              </a:spcAft>
              <a:buClr>
                <a:srgbClr val="000000"/>
              </a:buClr>
              <a:buSzPts val="1600"/>
            </a:pPr>
            <a:endParaRPr lang="en-GB" sz="1500" b="1" dirty="0" smtClean="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lang="en-GB" sz="1500" b="1" dirty="0">
              <a:solidFill>
                <a:schemeClr val="dk1"/>
              </a:solidFill>
              <a:latin typeface="Lato"/>
              <a:ea typeface="Lato"/>
              <a:cs typeface="Lato"/>
              <a:sym typeface="Lato"/>
            </a:endParaRPr>
          </a:p>
          <a:p>
            <a:pPr marL="0" marR="0" lvl="0" indent="0" algn="l" rtl="0">
              <a:lnSpc>
                <a:spcPct val="115000"/>
              </a:lnSpc>
              <a:spcBef>
                <a:spcPts val="1500"/>
              </a:spcBef>
              <a:spcAft>
                <a:spcPts val="0"/>
              </a:spcAft>
              <a:buClr>
                <a:schemeClr val="dk1"/>
              </a:buClr>
              <a:buSzPts val="1100"/>
              <a:buFont typeface="Arial"/>
              <a:buNone/>
            </a:pPr>
            <a:endParaRPr sz="1500" dirty="0">
              <a:solidFill>
                <a:schemeClr val="dk1"/>
              </a:solidFill>
              <a:latin typeface="Lato"/>
              <a:ea typeface="Lato"/>
              <a:cs typeface="Lato"/>
              <a:sym typeface="Lato"/>
            </a:endParaRPr>
          </a:p>
        </p:txBody>
      </p:sp>
      <p:pic>
        <p:nvPicPr>
          <p:cNvPr id="8" name="Picture 7"/>
          <p:cNvPicPr/>
          <p:nvPr/>
        </p:nvPicPr>
        <p:blipFill>
          <a:blip r:embed="rId3"/>
          <a:stretch>
            <a:fillRect/>
          </a:stretch>
        </p:blipFill>
        <p:spPr>
          <a:xfrm>
            <a:off x="3883937" y="823864"/>
            <a:ext cx="4570645" cy="3630441"/>
          </a:xfrm>
          <a:prstGeom prst="rect">
            <a:avLst/>
          </a:prstGeom>
        </p:spPr>
      </p:pic>
      <p:pic>
        <p:nvPicPr>
          <p:cNvPr id="2" name="Picture 1"/>
          <p:cNvPicPr>
            <a:picLocks noChangeAspect="1"/>
          </p:cNvPicPr>
          <p:nvPr/>
        </p:nvPicPr>
        <p:blipFill>
          <a:blip r:embed="rId4"/>
          <a:stretch>
            <a:fillRect/>
          </a:stretch>
        </p:blipFill>
        <p:spPr>
          <a:xfrm>
            <a:off x="549857" y="1136115"/>
            <a:ext cx="3153010" cy="2304839"/>
          </a:xfrm>
          <a:prstGeom prst="rect">
            <a:avLst/>
          </a:prstGeom>
        </p:spPr>
      </p:pic>
    </p:spTree>
    <p:extLst>
      <p:ext uri="{BB962C8B-B14F-4D97-AF65-F5344CB8AC3E}">
        <p14:creationId xmlns:p14="http://schemas.microsoft.com/office/powerpoint/2010/main" val="35296120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p:nvPr/>
        </p:nvSpPr>
        <p:spPr>
          <a:xfrm>
            <a:off x="701850" y="32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2" name="Google Shape;132;p14"/>
          <p:cNvSpPr txBox="1"/>
          <p:nvPr/>
        </p:nvSpPr>
        <p:spPr>
          <a:xfrm>
            <a:off x="866000" y="494150"/>
            <a:ext cx="7743846" cy="4570452"/>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5000"/>
              </a:lnSpc>
              <a:spcBef>
                <a:spcPts val="1500"/>
              </a:spcBef>
              <a:spcAft>
                <a:spcPts val="0"/>
              </a:spcAft>
              <a:buClr>
                <a:schemeClr val="dk1"/>
              </a:buClr>
              <a:buSzPct val="100000"/>
              <a:buFont typeface="+mj-lt"/>
              <a:buAutoNum type="arabicPeriod" startAt="14"/>
            </a:pPr>
            <a:r>
              <a:rPr lang="en-GB" sz="1500" dirty="0">
                <a:solidFill>
                  <a:schemeClr val="dk1"/>
                </a:solidFill>
                <a:latin typeface="Lato"/>
                <a:ea typeface="Lato"/>
                <a:cs typeface="Lato"/>
                <a:sym typeface="Lato"/>
              </a:rPr>
              <a:t>How many different tables are given in the dataset, out of these tables which table only consist of categorical variables</a:t>
            </a:r>
            <a:r>
              <a:rPr lang="en-GB" sz="1500" dirty="0" smtClean="0">
                <a:solidFill>
                  <a:schemeClr val="dk1"/>
                </a:solidFill>
                <a:latin typeface="Lato"/>
                <a:ea typeface="Lato"/>
                <a:cs typeface="Lato"/>
                <a:sym typeface="Lato"/>
              </a:rPr>
              <a:t>?</a:t>
            </a:r>
          </a:p>
          <a:p>
            <a:pPr lvl="0">
              <a:lnSpc>
                <a:spcPct val="115000"/>
              </a:lnSpc>
              <a:spcBef>
                <a:spcPts val="1500"/>
              </a:spcBef>
              <a:buClr>
                <a:schemeClr val="dk1"/>
              </a:buClr>
              <a:buSzPts val="1100"/>
            </a:pPr>
            <a:r>
              <a:rPr lang="en-US" sz="1500" dirty="0">
                <a:solidFill>
                  <a:schemeClr val="dk1"/>
                </a:solidFill>
                <a:latin typeface="Lato"/>
                <a:ea typeface="Lato"/>
                <a:cs typeface="Lato"/>
                <a:sym typeface="Lato"/>
              </a:rPr>
              <a:t>There are 7 different tables given to us in the dataset which are as </a:t>
            </a:r>
            <a:r>
              <a:rPr lang="en-US" sz="1500" dirty="0" smtClean="0">
                <a:solidFill>
                  <a:schemeClr val="dk1"/>
                </a:solidFill>
                <a:latin typeface="Lato"/>
                <a:ea typeface="Lato"/>
                <a:cs typeface="Lato"/>
                <a:sym typeface="Lato"/>
              </a:rPr>
              <a:t>bellows</a:t>
            </a:r>
          </a:p>
          <a:p>
            <a:pPr lvl="0">
              <a:lnSpc>
                <a:spcPct val="115000"/>
              </a:lnSpc>
              <a:spcBef>
                <a:spcPts val="1500"/>
              </a:spcBef>
              <a:buClr>
                <a:schemeClr val="dk1"/>
              </a:buClr>
              <a:buSzPts val="1100"/>
            </a:pPr>
            <a:r>
              <a:rPr lang="en-IN" sz="1500" b="1" dirty="0" smtClean="0">
                <a:solidFill>
                  <a:schemeClr val="dk1"/>
                </a:solidFill>
                <a:latin typeface="Lato"/>
                <a:ea typeface="Lato"/>
                <a:cs typeface="Lato"/>
                <a:sym typeface="Lato"/>
              </a:rPr>
              <a:t>Total Tables : </a:t>
            </a:r>
          </a:p>
          <a:p>
            <a:pPr lvl="0">
              <a:lnSpc>
                <a:spcPct val="115000"/>
              </a:lnSpc>
              <a:spcBef>
                <a:spcPts val="1500"/>
              </a:spcBef>
              <a:buClr>
                <a:schemeClr val="dk1"/>
              </a:buClr>
              <a:buSzPts val="1100"/>
            </a:pPr>
            <a:endParaRPr lang="en-IN" sz="1500" dirty="0" smtClean="0">
              <a:solidFill>
                <a:schemeClr val="dk1"/>
              </a:solidFill>
              <a:latin typeface="Lato"/>
              <a:ea typeface="Lato"/>
              <a:cs typeface="Lato"/>
              <a:sym typeface="Lato"/>
            </a:endParaRPr>
          </a:p>
          <a:p>
            <a:pPr lvl="0">
              <a:lnSpc>
                <a:spcPct val="115000"/>
              </a:lnSpc>
              <a:spcBef>
                <a:spcPts val="1500"/>
              </a:spcBef>
              <a:buClr>
                <a:schemeClr val="dk1"/>
              </a:buClr>
              <a:buSzPts val="1100"/>
            </a:pPr>
            <a:endParaRPr lang="en-IN" sz="1500" dirty="0" smtClean="0">
              <a:solidFill>
                <a:schemeClr val="dk1"/>
              </a:solidFill>
              <a:latin typeface="Lato"/>
              <a:ea typeface="Lato"/>
              <a:cs typeface="Lato"/>
              <a:sym typeface="Lato"/>
            </a:endParaRPr>
          </a:p>
          <a:p>
            <a:pPr lvl="0">
              <a:lnSpc>
                <a:spcPct val="115000"/>
              </a:lnSpc>
              <a:spcBef>
                <a:spcPts val="1500"/>
              </a:spcBef>
              <a:buClr>
                <a:schemeClr val="dk1"/>
              </a:buClr>
              <a:buSzPts val="1100"/>
            </a:pPr>
            <a:endParaRPr lang="en-IN" sz="1500" dirty="0">
              <a:solidFill>
                <a:schemeClr val="dk1"/>
              </a:solidFill>
              <a:latin typeface="Lato"/>
              <a:ea typeface="Lato"/>
              <a:cs typeface="Lato"/>
              <a:sym typeface="Lato"/>
            </a:endParaRPr>
          </a:p>
          <a:p>
            <a:pPr lvl="0">
              <a:lnSpc>
                <a:spcPct val="115000"/>
              </a:lnSpc>
              <a:spcBef>
                <a:spcPts val="1500"/>
              </a:spcBef>
              <a:buClr>
                <a:schemeClr val="dk1"/>
              </a:buClr>
              <a:buSzPts val="1100"/>
            </a:pPr>
            <a:endParaRPr lang="en-IN" sz="1500" dirty="0" smtClean="0">
              <a:solidFill>
                <a:schemeClr val="dk1"/>
              </a:solidFill>
              <a:latin typeface="Lato"/>
              <a:ea typeface="Lato"/>
              <a:cs typeface="Lato"/>
              <a:sym typeface="Lato"/>
            </a:endParaRPr>
          </a:p>
          <a:p>
            <a:pPr lvl="0">
              <a:lnSpc>
                <a:spcPct val="115000"/>
              </a:lnSpc>
              <a:spcBef>
                <a:spcPts val="1500"/>
              </a:spcBef>
              <a:buClr>
                <a:schemeClr val="dk1"/>
              </a:buClr>
              <a:buSzPts val="1100"/>
            </a:pPr>
            <a:endParaRPr lang="en-IN" sz="1500" dirty="0">
              <a:solidFill>
                <a:schemeClr val="dk1"/>
              </a:solidFill>
              <a:latin typeface="Lato"/>
              <a:ea typeface="Lato"/>
              <a:cs typeface="Lato"/>
              <a:sym typeface="Lato"/>
            </a:endParaRPr>
          </a:p>
          <a:p>
            <a:pPr lvl="0">
              <a:lnSpc>
                <a:spcPct val="115000"/>
              </a:lnSpc>
              <a:spcBef>
                <a:spcPts val="1500"/>
              </a:spcBef>
              <a:buClr>
                <a:schemeClr val="dk1"/>
              </a:buClr>
              <a:buSzPts val="1100"/>
            </a:pPr>
            <a:endParaRPr sz="1500"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866000" y="2210035"/>
            <a:ext cx="2466975" cy="1628775"/>
          </a:xfrm>
          <a:prstGeom prst="rect">
            <a:avLst/>
          </a:prstGeom>
        </p:spPr>
      </p:pic>
      <p:pic>
        <p:nvPicPr>
          <p:cNvPr id="5" name="Picture 4"/>
          <p:cNvPicPr/>
          <p:nvPr/>
        </p:nvPicPr>
        <p:blipFill>
          <a:blip r:embed="rId4"/>
          <a:stretch>
            <a:fillRect/>
          </a:stretch>
        </p:blipFill>
        <p:spPr>
          <a:xfrm>
            <a:off x="4256417" y="3051209"/>
            <a:ext cx="4099931" cy="1882929"/>
          </a:xfrm>
          <a:prstGeom prst="rect">
            <a:avLst/>
          </a:prstGeom>
        </p:spPr>
      </p:pic>
      <p:sp>
        <p:nvSpPr>
          <p:cNvPr id="3" name="Rectangular Callout 2"/>
          <p:cNvSpPr/>
          <p:nvPr/>
        </p:nvSpPr>
        <p:spPr>
          <a:xfrm>
            <a:off x="4878987" y="1880291"/>
            <a:ext cx="2897939" cy="940865"/>
          </a:xfrm>
          <a:prstGeom prst="wedge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Out of these 7 tables , 5 table only consists of categorical variables which are </a:t>
            </a:r>
            <a:endParaRPr lang="en-IN" dirty="0">
              <a:solidFill>
                <a:schemeClr val="tx1"/>
              </a:solidFill>
            </a:endParaRPr>
          </a:p>
        </p:txBody>
      </p:sp>
    </p:spTree>
    <p:extLst>
      <p:ext uri="{BB962C8B-B14F-4D97-AF65-F5344CB8AC3E}">
        <p14:creationId xmlns:p14="http://schemas.microsoft.com/office/powerpoint/2010/main" val="20851065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p:nvPr/>
        </p:nvSpPr>
        <p:spPr>
          <a:xfrm>
            <a:off x="701850" y="32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2" name="Google Shape;132;p14"/>
          <p:cNvSpPr txBox="1"/>
          <p:nvPr/>
        </p:nvSpPr>
        <p:spPr>
          <a:xfrm>
            <a:off x="865999" y="494150"/>
            <a:ext cx="7716685" cy="4543521"/>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5000"/>
              </a:lnSpc>
              <a:spcBef>
                <a:spcPts val="1500"/>
              </a:spcBef>
              <a:spcAft>
                <a:spcPts val="0"/>
              </a:spcAft>
              <a:buClr>
                <a:schemeClr val="dk1"/>
              </a:buClr>
              <a:buSzPct val="100000"/>
              <a:buFont typeface="+mj-lt"/>
              <a:buAutoNum type="arabicPeriod" startAt="15"/>
            </a:pPr>
            <a:r>
              <a:rPr lang="en-GB" sz="1500" b="0" i="0" u="none" strike="noStrike" cap="none" dirty="0" smtClean="0">
                <a:solidFill>
                  <a:schemeClr val="dk1"/>
                </a:solidFill>
                <a:latin typeface="Lato"/>
                <a:ea typeface="Lato"/>
                <a:cs typeface="Lato"/>
                <a:sym typeface="Lato"/>
              </a:rPr>
              <a:t> Using </a:t>
            </a:r>
            <a:r>
              <a:rPr lang="en-GB" sz="1500" b="0" i="0" u="none" strike="noStrike" cap="none" dirty="0">
                <a:solidFill>
                  <a:schemeClr val="dk1"/>
                </a:solidFill>
                <a:latin typeface="Lato"/>
                <a:ea typeface="Lato"/>
                <a:cs typeface="Lato"/>
                <a:sym typeface="Lato"/>
              </a:rPr>
              <a:t>SQL, write a query to find out the gender wise average income of male and female in each geography id. Also rank the gender according to the average value. (SQL</a:t>
            </a:r>
            <a:r>
              <a:rPr lang="en-GB" sz="1500" b="0" i="0" u="none" strike="noStrike" cap="none" dirty="0" smtClean="0">
                <a:solidFill>
                  <a:schemeClr val="dk1"/>
                </a:solidFill>
                <a:latin typeface="Lato"/>
                <a:ea typeface="Lato"/>
                <a:cs typeface="Lato"/>
                <a:sym typeface="Lato"/>
              </a:rPr>
              <a:t>)</a:t>
            </a:r>
          </a:p>
          <a:p>
            <a:pPr marL="342900" marR="0" lvl="0" indent="-342900" algn="l" rtl="0">
              <a:lnSpc>
                <a:spcPct val="115000"/>
              </a:lnSpc>
              <a:spcBef>
                <a:spcPts val="1500"/>
              </a:spcBef>
              <a:spcAft>
                <a:spcPts val="0"/>
              </a:spcAft>
              <a:buClr>
                <a:schemeClr val="dk1"/>
              </a:buClr>
              <a:buSzPct val="100000"/>
              <a:buFont typeface="+mj-lt"/>
              <a:buAutoNum type="arabicPeriod" startAt="15"/>
            </a:pPr>
            <a:endParaRPr lang="en-GB" sz="1500" dirty="0">
              <a:solidFill>
                <a:schemeClr val="dk1"/>
              </a:solidFill>
              <a:latin typeface="Lato"/>
              <a:ea typeface="Lato"/>
              <a:cs typeface="Lato"/>
              <a:sym typeface="Lato"/>
            </a:endParaRPr>
          </a:p>
          <a:p>
            <a:pPr marR="0" lvl="0" algn="l" rtl="0">
              <a:lnSpc>
                <a:spcPct val="115000"/>
              </a:lnSpc>
              <a:spcBef>
                <a:spcPts val="1500"/>
              </a:spcBef>
              <a:spcAft>
                <a:spcPts val="0"/>
              </a:spcAft>
              <a:buClr>
                <a:schemeClr val="dk1"/>
              </a:buClr>
              <a:buSzPct val="100000"/>
            </a:pPr>
            <a:endParaRPr lang="en-GB" sz="1500" b="0" i="0" u="none" strike="noStrike" cap="none" dirty="0" smtClean="0">
              <a:solidFill>
                <a:schemeClr val="dk1"/>
              </a:solidFill>
              <a:latin typeface="Lato"/>
              <a:ea typeface="Lato"/>
              <a:cs typeface="Lato"/>
              <a:sym typeface="Lato"/>
            </a:endParaRPr>
          </a:p>
          <a:p>
            <a:r>
              <a:rPr lang="en-GB" sz="1000" dirty="0"/>
              <a:t>select </a:t>
            </a:r>
            <a:endParaRPr lang="en-IN" sz="1000" dirty="0"/>
          </a:p>
          <a:p>
            <a:r>
              <a:rPr lang="en-GB" sz="1000" dirty="0"/>
              <a:t>    </a:t>
            </a:r>
            <a:r>
              <a:rPr lang="en-GB" sz="1000" dirty="0" err="1"/>
              <a:t>g.GenderCategory</a:t>
            </a:r>
            <a:r>
              <a:rPr lang="en-GB" sz="1000" dirty="0"/>
              <a:t> as Gender,</a:t>
            </a:r>
            <a:endParaRPr lang="en-IN" sz="1000" dirty="0"/>
          </a:p>
          <a:p>
            <a:r>
              <a:rPr lang="en-GB" sz="1000" dirty="0"/>
              <a:t>    </a:t>
            </a:r>
            <a:r>
              <a:rPr lang="en-GB" sz="1000" dirty="0" err="1"/>
              <a:t>Ge.GeographyLocation</a:t>
            </a:r>
            <a:r>
              <a:rPr lang="en-GB" sz="1000" dirty="0"/>
              <a:t>,</a:t>
            </a:r>
            <a:endParaRPr lang="en-IN" sz="1000" dirty="0"/>
          </a:p>
          <a:p>
            <a:r>
              <a:rPr lang="en-GB" sz="1000" dirty="0"/>
              <a:t>    round(</a:t>
            </a:r>
            <a:r>
              <a:rPr lang="en-GB" sz="1000" dirty="0" err="1"/>
              <a:t>avg</a:t>
            </a:r>
            <a:r>
              <a:rPr lang="en-GB" sz="1000" dirty="0"/>
              <a:t>(</a:t>
            </a:r>
            <a:r>
              <a:rPr lang="en-GB" sz="1000" dirty="0" err="1"/>
              <a:t>ci.EstimatedSalary</a:t>
            </a:r>
            <a:r>
              <a:rPr lang="en-GB" sz="1000" dirty="0"/>
              <a:t>),2) </a:t>
            </a:r>
            <a:r>
              <a:rPr lang="en-GB" sz="1000" dirty="0" err="1"/>
              <a:t>Average_income</a:t>
            </a:r>
            <a:r>
              <a:rPr lang="en-GB" sz="1000" dirty="0"/>
              <a:t>,</a:t>
            </a:r>
            <a:endParaRPr lang="en-IN" sz="1000" dirty="0"/>
          </a:p>
          <a:p>
            <a:r>
              <a:rPr lang="en-GB" sz="1000" dirty="0"/>
              <a:t>    rank() over(partition by </a:t>
            </a:r>
            <a:r>
              <a:rPr lang="en-GB" sz="1000" dirty="0" err="1"/>
              <a:t>Ge.GeographyLocation</a:t>
            </a:r>
            <a:r>
              <a:rPr lang="en-GB" sz="1000" dirty="0"/>
              <a:t> </a:t>
            </a:r>
            <a:endParaRPr lang="en-GB" sz="1000" dirty="0" smtClean="0"/>
          </a:p>
          <a:p>
            <a:r>
              <a:rPr lang="en-GB" sz="1000" dirty="0" smtClean="0"/>
              <a:t>     order </a:t>
            </a:r>
            <a:r>
              <a:rPr lang="en-GB" sz="1000" dirty="0"/>
              <a:t>by </a:t>
            </a:r>
            <a:r>
              <a:rPr lang="en-GB" sz="1000" dirty="0" err="1"/>
              <a:t>avg</a:t>
            </a:r>
            <a:r>
              <a:rPr lang="en-GB" sz="1000" dirty="0"/>
              <a:t>(</a:t>
            </a:r>
            <a:r>
              <a:rPr lang="en-GB" sz="1000" dirty="0" err="1"/>
              <a:t>ci.EstimatedSalary</a:t>
            </a:r>
            <a:r>
              <a:rPr lang="en-GB" sz="1000" dirty="0"/>
              <a:t>) ) as </a:t>
            </a:r>
            <a:r>
              <a:rPr lang="en-GB" sz="1000" dirty="0" err="1"/>
              <a:t>gender_rank</a:t>
            </a:r>
            <a:endParaRPr lang="en-IN" sz="1000" dirty="0"/>
          </a:p>
          <a:p>
            <a:r>
              <a:rPr lang="en-GB" sz="1000" dirty="0"/>
              <a:t>from </a:t>
            </a:r>
            <a:r>
              <a:rPr lang="en-GB" sz="1000" dirty="0" err="1"/>
              <a:t>customerinfo</a:t>
            </a:r>
            <a:r>
              <a:rPr lang="en-GB" sz="1000" dirty="0"/>
              <a:t> ci</a:t>
            </a:r>
            <a:endParaRPr lang="en-IN" sz="1000" dirty="0"/>
          </a:p>
          <a:p>
            <a:r>
              <a:rPr lang="en-GB" sz="1000" dirty="0"/>
              <a:t>join gender g on </a:t>
            </a:r>
            <a:r>
              <a:rPr lang="en-GB" sz="1000" dirty="0" err="1"/>
              <a:t>ci.GenderID</a:t>
            </a:r>
            <a:r>
              <a:rPr lang="en-GB" sz="1000" dirty="0"/>
              <a:t> = g.`ï»¿</a:t>
            </a:r>
            <a:r>
              <a:rPr lang="en-GB" sz="1000" dirty="0" err="1"/>
              <a:t>GenderID</a:t>
            </a:r>
            <a:r>
              <a:rPr lang="en-GB" sz="1000" dirty="0"/>
              <a:t>`</a:t>
            </a:r>
            <a:endParaRPr lang="en-IN" sz="1000" dirty="0"/>
          </a:p>
          <a:p>
            <a:r>
              <a:rPr lang="en-GB" sz="1000" dirty="0"/>
              <a:t>join geography Ge on Ge.ï»¿</a:t>
            </a:r>
            <a:r>
              <a:rPr lang="en-GB" sz="1000" dirty="0" err="1"/>
              <a:t>GeographyID</a:t>
            </a:r>
            <a:r>
              <a:rPr lang="en-GB" sz="1000" dirty="0"/>
              <a:t> = </a:t>
            </a:r>
            <a:r>
              <a:rPr lang="en-GB" sz="1000" dirty="0" err="1"/>
              <a:t>ci.GeographyID</a:t>
            </a:r>
            <a:endParaRPr lang="en-IN" sz="1000" dirty="0"/>
          </a:p>
          <a:p>
            <a:r>
              <a:rPr lang="en-GB" sz="1000" dirty="0"/>
              <a:t>group by </a:t>
            </a:r>
            <a:r>
              <a:rPr lang="en-GB" sz="1000" dirty="0" err="1" smtClean="0"/>
              <a:t>g.GenderCategory,Ge.GeographyLocation</a:t>
            </a:r>
            <a:endParaRPr lang="en-IN" sz="1500" dirty="0">
              <a:solidFill>
                <a:schemeClr val="dk1"/>
              </a:solidFill>
              <a:latin typeface="Lato"/>
              <a:ea typeface="Lato"/>
              <a:cs typeface="Lato"/>
              <a:sym typeface="Lato"/>
            </a:endParaRPr>
          </a:p>
          <a:p>
            <a:pPr marR="0" lvl="0" algn="l" rtl="0">
              <a:lnSpc>
                <a:spcPct val="115000"/>
              </a:lnSpc>
              <a:spcBef>
                <a:spcPts val="1500"/>
              </a:spcBef>
              <a:spcAft>
                <a:spcPts val="0"/>
              </a:spcAft>
              <a:buClr>
                <a:schemeClr val="dk1"/>
              </a:buClr>
              <a:buSzPct val="100000"/>
            </a:pPr>
            <a:endParaRPr lang="en-IN" sz="1500" dirty="0" smtClean="0">
              <a:solidFill>
                <a:schemeClr val="dk1"/>
              </a:solidFill>
              <a:latin typeface="Lato"/>
              <a:ea typeface="Lato"/>
              <a:cs typeface="Lato"/>
              <a:sym typeface="Lato"/>
            </a:endParaRPr>
          </a:p>
          <a:p>
            <a:pPr marR="0" lvl="0" algn="l" rtl="0">
              <a:lnSpc>
                <a:spcPct val="115000"/>
              </a:lnSpc>
              <a:spcBef>
                <a:spcPts val="1500"/>
              </a:spcBef>
              <a:spcAft>
                <a:spcPts val="0"/>
              </a:spcAft>
              <a:buClr>
                <a:schemeClr val="dk1"/>
              </a:buClr>
              <a:buSzPct val="100000"/>
            </a:pPr>
            <a:endParaRPr sz="1500"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4635364" y="1946495"/>
            <a:ext cx="3947320" cy="2498757"/>
          </a:xfrm>
          <a:prstGeom prst="rect">
            <a:avLst/>
          </a:prstGeom>
        </p:spPr>
      </p:pic>
    </p:spTree>
    <p:extLst>
      <p:ext uri="{BB962C8B-B14F-4D97-AF65-F5344CB8AC3E}">
        <p14:creationId xmlns:p14="http://schemas.microsoft.com/office/powerpoint/2010/main" val="34396519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p:nvPr/>
        </p:nvSpPr>
        <p:spPr>
          <a:xfrm>
            <a:off x="701850" y="32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2" name="Google Shape;132;p14"/>
          <p:cNvSpPr txBox="1"/>
          <p:nvPr/>
        </p:nvSpPr>
        <p:spPr>
          <a:xfrm>
            <a:off x="865999" y="494150"/>
            <a:ext cx="7689525" cy="4431952"/>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5000"/>
              </a:lnSpc>
              <a:spcBef>
                <a:spcPts val="1500"/>
              </a:spcBef>
              <a:spcAft>
                <a:spcPts val="0"/>
              </a:spcAft>
              <a:buClr>
                <a:schemeClr val="dk1"/>
              </a:buClr>
              <a:buSzPct val="100000"/>
              <a:buFont typeface="+mj-lt"/>
              <a:buAutoNum type="arabicPeriod" startAt="16"/>
            </a:pPr>
            <a:r>
              <a:rPr lang="en-GB" sz="1500" b="0" i="0" u="none" strike="noStrike" cap="none" dirty="0" smtClean="0">
                <a:solidFill>
                  <a:schemeClr val="dk1"/>
                </a:solidFill>
                <a:latin typeface="Lato"/>
                <a:ea typeface="Lato"/>
                <a:cs typeface="Lato"/>
                <a:sym typeface="Lato"/>
              </a:rPr>
              <a:t>Using </a:t>
            </a:r>
            <a:r>
              <a:rPr lang="en-GB" sz="1500" b="0" i="0" u="none" strike="noStrike" cap="none" dirty="0">
                <a:solidFill>
                  <a:schemeClr val="dk1"/>
                </a:solidFill>
                <a:latin typeface="Lato"/>
                <a:ea typeface="Lato"/>
                <a:cs typeface="Lato"/>
                <a:sym typeface="Lato"/>
              </a:rPr>
              <a:t>SQL, write a query to find out the average tenure of the people who have exited in each age bracket (18-30, 30-50, 50</a:t>
            </a:r>
            <a:r>
              <a:rPr lang="en-GB" sz="1500" b="0" i="0" u="none" strike="noStrike" cap="none" dirty="0" smtClean="0">
                <a:solidFill>
                  <a:schemeClr val="dk1"/>
                </a:solidFill>
                <a:latin typeface="Lato"/>
                <a:ea typeface="Lato"/>
                <a:cs typeface="Lato"/>
                <a:sym typeface="Lato"/>
              </a:rPr>
              <a:t>+).</a:t>
            </a:r>
          </a:p>
          <a:p>
            <a:pPr marR="0" lvl="0" algn="l" rtl="0">
              <a:lnSpc>
                <a:spcPct val="115000"/>
              </a:lnSpc>
              <a:spcBef>
                <a:spcPts val="1500"/>
              </a:spcBef>
              <a:spcAft>
                <a:spcPts val="0"/>
              </a:spcAft>
              <a:buClr>
                <a:schemeClr val="dk1"/>
              </a:buClr>
              <a:buSzPct val="100000"/>
            </a:pPr>
            <a:endParaRPr lang="en-GB" sz="1500" b="0" i="0" u="none" strike="noStrike" cap="none" dirty="0" smtClean="0">
              <a:solidFill>
                <a:schemeClr val="dk1"/>
              </a:solidFill>
              <a:latin typeface="Lato"/>
              <a:ea typeface="Lato"/>
              <a:cs typeface="Lato"/>
              <a:sym typeface="Lato"/>
            </a:endParaRPr>
          </a:p>
          <a:p>
            <a:r>
              <a:rPr lang="en-GB" sz="1000" dirty="0"/>
              <a:t>select </a:t>
            </a:r>
            <a:endParaRPr lang="en-IN" sz="1000" dirty="0"/>
          </a:p>
          <a:p>
            <a:r>
              <a:rPr lang="en-GB" sz="1000" dirty="0" smtClean="0"/>
              <a:t>round(</a:t>
            </a:r>
            <a:r>
              <a:rPr lang="en-GB" sz="1000" dirty="0" err="1" smtClean="0"/>
              <a:t>avg</a:t>
            </a:r>
            <a:r>
              <a:rPr lang="en-GB" sz="1000" dirty="0" smtClean="0"/>
              <a:t>(</a:t>
            </a:r>
            <a:r>
              <a:rPr lang="en-GB" sz="1000" dirty="0" err="1" smtClean="0"/>
              <a:t>bc.Tenure</a:t>
            </a:r>
            <a:r>
              <a:rPr lang="en-GB" sz="1000" dirty="0"/>
              <a:t>),2) </a:t>
            </a:r>
            <a:r>
              <a:rPr lang="en-GB" sz="1000" dirty="0" err="1"/>
              <a:t>Average_tenure</a:t>
            </a:r>
            <a:r>
              <a:rPr lang="en-GB" sz="1000" dirty="0"/>
              <a:t>,</a:t>
            </a:r>
            <a:endParaRPr lang="en-IN" sz="1000" dirty="0"/>
          </a:p>
          <a:p>
            <a:r>
              <a:rPr lang="en-GB" sz="1000" dirty="0" smtClean="0"/>
              <a:t>case </a:t>
            </a:r>
            <a:endParaRPr lang="en-IN" sz="1000" dirty="0"/>
          </a:p>
          <a:p>
            <a:r>
              <a:rPr lang="en-GB" sz="1000" dirty="0"/>
              <a:t>    when Age between 18 and 30 then 'Age Group 18-30' </a:t>
            </a:r>
            <a:endParaRPr lang="en-IN" sz="1000" dirty="0"/>
          </a:p>
          <a:p>
            <a:r>
              <a:rPr lang="en-GB" sz="1000" dirty="0"/>
              <a:t>    when Age between 30 and 50 then 'Age Group 30-50'</a:t>
            </a:r>
            <a:endParaRPr lang="en-IN" sz="1000" dirty="0"/>
          </a:p>
          <a:p>
            <a:r>
              <a:rPr lang="en-GB" sz="1000" dirty="0"/>
              <a:t>    when Age &gt; 50 then 'Age group over 50'</a:t>
            </a:r>
            <a:endParaRPr lang="en-IN" sz="1000" dirty="0"/>
          </a:p>
          <a:p>
            <a:r>
              <a:rPr lang="en-GB" sz="1000" dirty="0"/>
              <a:t> </a:t>
            </a:r>
            <a:r>
              <a:rPr lang="en-GB" sz="1000" dirty="0" smtClean="0"/>
              <a:t>end </a:t>
            </a:r>
            <a:r>
              <a:rPr lang="en-GB" sz="1000" dirty="0"/>
              <a:t>as </a:t>
            </a:r>
            <a:r>
              <a:rPr lang="en-GB" sz="1000" dirty="0" err="1"/>
              <a:t>age_group</a:t>
            </a:r>
            <a:r>
              <a:rPr lang="en-GB" sz="1000" dirty="0"/>
              <a:t> </a:t>
            </a:r>
            <a:endParaRPr lang="en-IN" sz="1000" dirty="0"/>
          </a:p>
          <a:p>
            <a:r>
              <a:rPr lang="en-GB" sz="1000" dirty="0"/>
              <a:t>from </a:t>
            </a:r>
            <a:r>
              <a:rPr lang="en-GB" sz="1000" dirty="0" err="1"/>
              <a:t>customerinfo</a:t>
            </a:r>
            <a:r>
              <a:rPr lang="en-GB" sz="1000" dirty="0"/>
              <a:t> ci</a:t>
            </a:r>
            <a:endParaRPr lang="en-IN" sz="1000" dirty="0"/>
          </a:p>
          <a:p>
            <a:r>
              <a:rPr lang="en-GB" sz="1000" dirty="0"/>
              <a:t>join </a:t>
            </a:r>
            <a:r>
              <a:rPr lang="en-GB" sz="1000" dirty="0" err="1"/>
              <a:t>bank_churn</a:t>
            </a:r>
            <a:r>
              <a:rPr lang="en-GB" sz="1000" dirty="0"/>
              <a:t> </a:t>
            </a:r>
            <a:r>
              <a:rPr lang="en-GB" sz="1000" dirty="0" err="1"/>
              <a:t>bc</a:t>
            </a:r>
            <a:r>
              <a:rPr lang="en-GB" sz="1000" dirty="0"/>
              <a:t> on bc.ï»¿</a:t>
            </a:r>
            <a:r>
              <a:rPr lang="en-GB" sz="1000" dirty="0" err="1"/>
              <a:t>CustomerId</a:t>
            </a:r>
            <a:r>
              <a:rPr lang="en-GB" sz="1000" dirty="0"/>
              <a:t> = ci.ï»¿</a:t>
            </a:r>
            <a:r>
              <a:rPr lang="en-GB" sz="1000" dirty="0" err="1"/>
              <a:t>CustomerId</a:t>
            </a:r>
            <a:endParaRPr lang="en-IN" sz="1000" dirty="0"/>
          </a:p>
          <a:p>
            <a:r>
              <a:rPr lang="en-GB" sz="1000" dirty="0"/>
              <a:t>where </a:t>
            </a:r>
            <a:r>
              <a:rPr lang="en-GB" sz="1000" dirty="0" err="1"/>
              <a:t>bc.Exited</a:t>
            </a:r>
            <a:r>
              <a:rPr lang="en-GB" sz="1000" dirty="0"/>
              <a:t> = True</a:t>
            </a:r>
            <a:endParaRPr lang="en-IN" sz="1000" dirty="0"/>
          </a:p>
          <a:p>
            <a:r>
              <a:rPr lang="en-GB" sz="1000" dirty="0"/>
              <a:t>group by </a:t>
            </a:r>
            <a:r>
              <a:rPr lang="en-GB" sz="1000" dirty="0" err="1"/>
              <a:t>age_group</a:t>
            </a:r>
            <a:endParaRPr lang="en-GB" sz="1000" b="0" i="0" u="none" strike="noStrike" cap="none" dirty="0" smtClean="0">
              <a:solidFill>
                <a:schemeClr val="dk1"/>
              </a:solidFill>
              <a:latin typeface="Lato"/>
              <a:ea typeface="Lato"/>
              <a:cs typeface="Lato"/>
              <a:sym typeface="Lato"/>
            </a:endParaRPr>
          </a:p>
          <a:p>
            <a:pPr marR="0" lvl="0" algn="l" rtl="0">
              <a:lnSpc>
                <a:spcPct val="115000"/>
              </a:lnSpc>
              <a:spcBef>
                <a:spcPts val="1500"/>
              </a:spcBef>
              <a:spcAft>
                <a:spcPts val="0"/>
              </a:spcAft>
              <a:buClr>
                <a:schemeClr val="dk1"/>
              </a:buClr>
              <a:buSzPct val="100000"/>
            </a:pPr>
            <a:endParaRPr lang="en-GB" sz="1500" dirty="0" smtClean="0">
              <a:solidFill>
                <a:schemeClr val="dk1"/>
              </a:solidFill>
              <a:latin typeface="Lato"/>
              <a:ea typeface="Lato"/>
              <a:cs typeface="Lato"/>
              <a:sym typeface="Lato"/>
            </a:endParaRPr>
          </a:p>
          <a:p>
            <a:pPr marR="0" lvl="0" algn="l" rtl="0">
              <a:lnSpc>
                <a:spcPct val="115000"/>
              </a:lnSpc>
              <a:spcBef>
                <a:spcPts val="1500"/>
              </a:spcBef>
              <a:spcAft>
                <a:spcPts val="0"/>
              </a:spcAft>
              <a:buClr>
                <a:schemeClr val="dk1"/>
              </a:buClr>
              <a:buSzPct val="100000"/>
            </a:pPr>
            <a:endParaRPr lang="en-IN" sz="1500" dirty="0">
              <a:solidFill>
                <a:schemeClr val="dk1"/>
              </a:solidFill>
              <a:latin typeface="Lato"/>
              <a:ea typeface="Lato"/>
              <a:cs typeface="Lato"/>
              <a:sym typeface="Lato"/>
            </a:endParaRPr>
          </a:p>
          <a:p>
            <a:pPr marR="0" lvl="0" algn="l" rtl="0">
              <a:lnSpc>
                <a:spcPct val="115000"/>
              </a:lnSpc>
              <a:spcBef>
                <a:spcPts val="1500"/>
              </a:spcBef>
              <a:spcAft>
                <a:spcPts val="0"/>
              </a:spcAft>
              <a:buClr>
                <a:schemeClr val="dk1"/>
              </a:buClr>
              <a:buSzPct val="100000"/>
            </a:pPr>
            <a:endParaRPr sz="1500" b="0"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4472413" y="1874067"/>
            <a:ext cx="3889738" cy="2725342"/>
          </a:xfrm>
          <a:prstGeom prst="rect">
            <a:avLst/>
          </a:prstGeom>
        </p:spPr>
      </p:pic>
    </p:spTree>
    <p:extLst>
      <p:ext uri="{BB962C8B-B14F-4D97-AF65-F5344CB8AC3E}">
        <p14:creationId xmlns:p14="http://schemas.microsoft.com/office/powerpoint/2010/main" val="2494289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p:nvPr/>
        </p:nvSpPr>
        <p:spPr>
          <a:xfrm>
            <a:off x="701850" y="32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2" name="Google Shape;132;p14"/>
          <p:cNvSpPr txBox="1"/>
          <p:nvPr/>
        </p:nvSpPr>
        <p:spPr>
          <a:xfrm>
            <a:off x="353085" y="494150"/>
            <a:ext cx="8474044" cy="4293453"/>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5000"/>
              </a:lnSpc>
              <a:spcBef>
                <a:spcPts val="1500"/>
              </a:spcBef>
              <a:spcAft>
                <a:spcPts val="0"/>
              </a:spcAft>
              <a:buClr>
                <a:schemeClr val="dk1"/>
              </a:buClr>
              <a:buSzPct val="100000"/>
              <a:buFont typeface="+mj-lt"/>
              <a:buAutoNum type="arabicPeriod" startAt="17"/>
            </a:pPr>
            <a:r>
              <a:rPr lang="en-GB" sz="1500" dirty="0" smtClean="0">
                <a:solidFill>
                  <a:schemeClr val="dk1"/>
                </a:solidFill>
                <a:latin typeface="Lato"/>
                <a:ea typeface="Lato"/>
                <a:cs typeface="Lato"/>
                <a:sym typeface="Lato"/>
              </a:rPr>
              <a:t>Is </a:t>
            </a:r>
            <a:r>
              <a:rPr lang="en-GB" sz="1500" dirty="0">
                <a:solidFill>
                  <a:schemeClr val="dk1"/>
                </a:solidFill>
                <a:latin typeface="Lato"/>
                <a:ea typeface="Lato"/>
                <a:cs typeface="Lato"/>
                <a:sym typeface="Lato"/>
              </a:rPr>
              <a:t>there any direct correlation between salary and balance of the customers? And is it different for people who have exited or not?</a:t>
            </a:r>
            <a:endParaRPr sz="1500" dirty="0">
              <a:solidFill>
                <a:schemeClr val="dk1"/>
              </a:solidFill>
              <a:latin typeface="Lato"/>
              <a:ea typeface="Lato"/>
              <a:cs typeface="Lato"/>
              <a:sym typeface="Lato"/>
            </a:endParaRPr>
          </a:p>
          <a:p>
            <a:pPr lvl="0">
              <a:spcBef>
                <a:spcPts val="1500"/>
              </a:spcBef>
              <a:buClr>
                <a:schemeClr val="dk1"/>
              </a:buClr>
              <a:buSzPts val="1100"/>
            </a:pPr>
            <a:r>
              <a:rPr lang="en-US" sz="1500" dirty="0" smtClean="0">
                <a:solidFill>
                  <a:schemeClr val="dk1"/>
                </a:solidFill>
                <a:latin typeface="Lato"/>
                <a:ea typeface="Lato"/>
                <a:cs typeface="Lato"/>
                <a:sym typeface="Lato"/>
              </a:rPr>
              <a:t>Using excel: </a:t>
            </a:r>
          </a:p>
          <a:p>
            <a:pPr lvl="0">
              <a:spcBef>
                <a:spcPts val="1500"/>
              </a:spcBef>
              <a:buClr>
                <a:schemeClr val="dk1"/>
              </a:buClr>
              <a:buSzPts val="1100"/>
            </a:pPr>
            <a:endParaRPr lang="en-US" sz="1500" dirty="0">
              <a:solidFill>
                <a:schemeClr val="dk1"/>
              </a:solidFill>
              <a:latin typeface="Lato"/>
              <a:ea typeface="Lato"/>
              <a:cs typeface="Lato"/>
              <a:sym typeface="Lato"/>
            </a:endParaRPr>
          </a:p>
          <a:p>
            <a:pPr lvl="0">
              <a:spcBef>
                <a:spcPts val="1500"/>
              </a:spcBef>
              <a:buClr>
                <a:schemeClr val="dk1"/>
              </a:buClr>
              <a:buSzPts val="1100"/>
            </a:pPr>
            <a:endParaRPr lang="en-US" sz="1500" dirty="0" smtClean="0">
              <a:solidFill>
                <a:schemeClr val="dk1"/>
              </a:solidFill>
              <a:latin typeface="Lato"/>
              <a:ea typeface="Lato"/>
              <a:cs typeface="Lato"/>
              <a:sym typeface="Lato"/>
            </a:endParaRPr>
          </a:p>
          <a:p>
            <a:pPr lvl="0">
              <a:spcBef>
                <a:spcPts val="1500"/>
              </a:spcBef>
              <a:buClr>
                <a:schemeClr val="dk1"/>
              </a:buClr>
              <a:buSzPts val="1100"/>
            </a:pPr>
            <a:endParaRPr lang="en-US" sz="1500" dirty="0">
              <a:solidFill>
                <a:schemeClr val="dk1"/>
              </a:solidFill>
              <a:latin typeface="Lato"/>
              <a:ea typeface="Lato"/>
              <a:cs typeface="Lato"/>
              <a:sym typeface="Lato"/>
            </a:endParaRPr>
          </a:p>
          <a:p>
            <a:pPr lvl="0">
              <a:spcBef>
                <a:spcPts val="1500"/>
              </a:spcBef>
              <a:buClr>
                <a:schemeClr val="dk1"/>
              </a:buClr>
              <a:buSzPts val="1100"/>
            </a:pPr>
            <a:endParaRPr lang="en-US" sz="1500" dirty="0" smtClean="0">
              <a:solidFill>
                <a:schemeClr val="dk1"/>
              </a:solidFill>
              <a:latin typeface="Lato"/>
              <a:ea typeface="Lato"/>
              <a:cs typeface="Lato"/>
              <a:sym typeface="Lato"/>
            </a:endParaRPr>
          </a:p>
          <a:p>
            <a:pPr lvl="0">
              <a:spcBef>
                <a:spcPts val="1500"/>
              </a:spcBef>
              <a:buClr>
                <a:schemeClr val="dk1"/>
              </a:buClr>
              <a:buSzPts val="1100"/>
            </a:pPr>
            <a:endParaRPr lang="en-US" sz="1500" dirty="0">
              <a:solidFill>
                <a:schemeClr val="dk1"/>
              </a:solidFill>
              <a:latin typeface="Lato"/>
              <a:ea typeface="Lato"/>
              <a:cs typeface="Lato"/>
              <a:sym typeface="Lato"/>
            </a:endParaRPr>
          </a:p>
          <a:p>
            <a:pPr lvl="0">
              <a:spcBef>
                <a:spcPts val="1500"/>
              </a:spcBef>
              <a:buClr>
                <a:schemeClr val="dk1"/>
              </a:buClr>
              <a:buSzPts val="1100"/>
            </a:pPr>
            <a:r>
              <a:rPr lang="en-US" sz="1500" dirty="0">
                <a:solidFill>
                  <a:schemeClr val="dk1"/>
                </a:solidFill>
                <a:latin typeface="Lato"/>
                <a:ea typeface="Lato"/>
                <a:cs typeface="Lato"/>
                <a:sym typeface="Lato"/>
              </a:rPr>
              <a:t>The correlation coefficient  for the customers who remained with the bank (not exited) is 0.0128 </a:t>
            </a:r>
          </a:p>
          <a:p>
            <a:pPr lvl="0">
              <a:spcBef>
                <a:spcPts val="1500"/>
              </a:spcBef>
              <a:buClr>
                <a:schemeClr val="dk1"/>
              </a:buClr>
              <a:buSzPts val="1100"/>
            </a:pPr>
            <a:endParaRPr lang="en-US" sz="1500" dirty="0">
              <a:solidFill>
                <a:schemeClr val="dk1"/>
              </a:solidFill>
              <a:latin typeface="Lato"/>
              <a:ea typeface="Lato"/>
              <a:cs typeface="Lato"/>
              <a:sym typeface="Lato"/>
            </a:endParaRPr>
          </a:p>
        </p:txBody>
      </p:sp>
      <p:pic>
        <p:nvPicPr>
          <p:cNvPr id="5" name="Picture 4"/>
          <p:cNvPicPr/>
          <p:nvPr/>
        </p:nvPicPr>
        <p:blipFill>
          <a:blip r:embed="rId3"/>
          <a:stretch>
            <a:fillRect/>
          </a:stretch>
        </p:blipFill>
        <p:spPr>
          <a:xfrm>
            <a:off x="1641917" y="1495653"/>
            <a:ext cx="5733415" cy="2290445"/>
          </a:xfrm>
          <a:prstGeom prst="rect">
            <a:avLst/>
          </a:prstGeom>
        </p:spPr>
      </p:pic>
    </p:spTree>
    <p:extLst>
      <p:ext uri="{BB962C8B-B14F-4D97-AF65-F5344CB8AC3E}">
        <p14:creationId xmlns:p14="http://schemas.microsoft.com/office/powerpoint/2010/main" val="25244896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p:nvPr/>
        </p:nvSpPr>
        <p:spPr>
          <a:xfrm>
            <a:off x="701850" y="32450"/>
            <a:ext cx="5254500" cy="500428"/>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dirty="0">
                <a:solidFill>
                  <a:schemeClr val="dk1"/>
                </a:solidFill>
                <a:latin typeface="Lato"/>
                <a:ea typeface="Lato"/>
                <a:cs typeface="Lato"/>
                <a:sym typeface="Lato"/>
              </a:rPr>
              <a:t>Objective Questions (</a:t>
            </a:r>
            <a:r>
              <a:rPr lang="en-GB" sz="1800" b="1" i="0" u="none" strike="noStrike" cap="none" dirty="0" smtClean="0">
                <a:solidFill>
                  <a:schemeClr val="dk1"/>
                </a:solidFill>
                <a:latin typeface="Lato"/>
                <a:ea typeface="Lato"/>
                <a:cs typeface="Lato"/>
                <a:sym typeface="Lato"/>
              </a:rPr>
              <a:t>Cont.)		</a:t>
            </a:r>
            <a:endParaRPr sz="1800" b="0" i="0" u="none" strike="noStrike" cap="none" dirty="0">
              <a:solidFill>
                <a:srgbClr val="000000"/>
              </a:solidFill>
              <a:latin typeface="Lato"/>
              <a:ea typeface="Lato"/>
              <a:cs typeface="Lato"/>
              <a:sym typeface="Lato"/>
            </a:endParaRPr>
          </a:p>
        </p:txBody>
      </p:sp>
      <p:sp>
        <p:nvSpPr>
          <p:cNvPr id="8" name="Google Shape;131;p14"/>
          <p:cNvSpPr txBox="1"/>
          <p:nvPr/>
        </p:nvSpPr>
        <p:spPr>
          <a:xfrm>
            <a:off x="401575" y="532878"/>
            <a:ext cx="8380286" cy="4395084"/>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endParaRPr lang="en-US" sz="1800" b="0" i="0" u="none" strike="noStrike" cap="none" dirty="0" smtClean="0">
              <a:solidFill>
                <a:srgbClr val="000000"/>
              </a:solidFill>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dirty="0">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b="0" i="0" u="none" strike="noStrike" cap="none" dirty="0" smtClean="0">
              <a:solidFill>
                <a:srgbClr val="000000"/>
              </a:solidFill>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dirty="0">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b="0" i="0" u="none" strike="noStrike" cap="none" dirty="0" smtClean="0">
              <a:solidFill>
                <a:srgbClr val="000000"/>
              </a:solidFill>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dirty="0">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b="0" i="0" u="none" strike="noStrike" cap="none" dirty="0" smtClean="0">
              <a:solidFill>
                <a:srgbClr val="000000"/>
              </a:solidFill>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dirty="0">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b="0" i="0" u="none" strike="noStrike" cap="none" dirty="0" smtClean="0">
              <a:solidFill>
                <a:srgbClr val="000000"/>
              </a:solidFill>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dirty="0">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dirty="0">
              <a:latin typeface="Lato"/>
              <a:ea typeface="Lato"/>
              <a:cs typeface="Lato"/>
              <a:sym typeface="Lato"/>
            </a:endParaRPr>
          </a:p>
          <a:p>
            <a:pPr lvl="0">
              <a:lnSpc>
                <a:spcPct val="114000"/>
              </a:lnSpc>
              <a:buSzPts val="1800"/>
            </a:pPr>
            <a:r>
              <a:rPr lang="en-US" dirty="0">
                <a:latin typeface="Lato"/>
                <a:ea typeface="Lato"/>
                <a:cs typeface="Lato"/>
                <a:sym typeface="Lato"/>
              </a:rPr>
              <a:t>Coefficient between Salary and Balance: </a:t>
            </a:r>
            <a:r>
              <a:rPr lang="en-US" b="1" dirty="0" smtClean="0">
                <a:latin typeface="Lato"/>
                <a:ea typeface="Lato"/>
                <a:cs typeface="Lato"/>
                <a:sym typeface="Lato"/>
              </a:rPr>
              <a:t>0.01279749634056969</a:t>
            </a:r>
          </a:p>
          <a:p>
            <a:pPr lvl="0">
              <a:lnSpc>
                <a:spcPct val="114000"/>
              </a:lnSpc>
              <a:buSzPts val="1800"/>
            </a:pPr>
            <a:endParaRPr lang="en-US" b="1" i="0" u="none" strike="noStrike" cap="none" dirty="0">
              <a:solidFill>
                <a:srgbClr val="000000"/>
              </a:solidFill>
              <a:latin typeface="Lato"/>
              <a:ea typeface="Lato"/>
              <a:cs typeface="Lato"/>
              <a:sym typeface="Lato"/>
            </a:endParaRPr>
          </a:p>
          <a:p>
            <a:pPr lvl="0">
              <a:lnSpc>
                <a:spcPct val="114000"/>
              </a:lnSpc>
              <a:buSzPts val="1800"/>
            </a:pPr>
            <a:r>
              <a:rPr lang="en-US" dirty="0" smtClean="0">
                <a:latin typeface="Lato"/>
                <a:ea typeface="Lato"/>
                <a:cs typeface="Lato"/>
                <a:sym typeface="Lato"/>
              </a:rPr>
              <a:t>It suggests that there is almost no linear relationship between these two variables.</a:t>
            </a:r>
            <a:endParaRPr lang="en-US" i="0" u="none" strike="noStrike" cap="none" dirty="0" smtClean="0">
              <a:solidFill>
                <a:srgbClr val="000000"/>
              </a:solidFill>
              <a:latin typeface="Lato"/>
              <a:ea typeface="Lato"/>
              <a:cs typeface="Lato"/>
              <a:sym typeface="Lato"/>
            </a:endParaRPr>
          </a:p>
        </p:txBody>
      </p:sp>
      <p:pic>
        <p:nvPicPr>
          <p:cNvPr id="9" name="Picture 8"/>
          <p:cNvPicPr/>
          <p:nvPr/>
        </p:nvPicPr>
        <p:blipFill>
          <a:blip r:embed="rId3"/>
          <a:stretch>
            <a:fillRect/>
          </a:stretch>
        </p:blipFill>
        <p:spPr>
          <a:xfrm>
            <a:off x="2344847" y="624689"/>
            <a:ext cx="5911912" cy="3268302"/>
          </a:xfrm>
          <a:prstGeom prst="rect">
            <a:avLst/>
          </a:prstGeom>
        </p:spPr>
      </p:pic>
    </p:spTree>
    <p:extLst>
      <p:ext uri="{BB962C8B-B14F-4D97-AF65-F5344CB8AC3E}">
        <p14:creationId xmlns:p14="http://schemas.microsoft.com/office/powerpoint/2010/main" val="17095972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p:nvPr/>
        </p:nvSpPr>
        <p:spPr>
          <a:xfrm>
            <a:off x="701850" y="32450"/>
            <a:ext cx="5254500" cy="500428"/>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dirty="0">
                <a:solidFill>
                  <a:schemeClr val="dk1"/>
                </a:solidFill>
                <a:latin typeface="Lato"/>
                <a:ea typeface="Lato"/>
                <a:cs typeface="Lato"/>
                <a:sym typeface="Lato"/>
              </a:rPr>
              <a:t>Objective Questions (</a:t>
            </a:r>
            <a:r>
              <a:rPr lang="en-GB" sz="1800" b="1" i="0" u="none" strike="noStrike" cap="none" dirty="0" smtClean="0">
                <a:solidFill>
                  <a:schemeClr val="dk1"/>
                </a:solidFill>
                <a:latin typeface="Lato"/>
                <a:ea typeface="Lato"/>
                <a:cs typeface="Lato"/>
                <a:sym typeface="Lato"/>
              </a:rPr>
              <a:t>Cont.)		</a:t>
            </a:r>
            <a:endParaRPr sz="1800" b="0" i="0" u="none" strike="noStrike" cap="none" dirty="0">
              <a:solidFill>
                <a:srgbClr val="000000"/>
              </a:solidFill>
              <a:latin typeface="Lato"/>
              <a:ea typeface="Lato"/>
              <a:cs typeface="Lato"/>
              <a:sym typeface="Lato"/>
            </a:endParaRPr>
          </a:p>
        </p:txBody>
      </p:sp>
      <p:sp>
        <p:nvSpPr>
          <p:cNvPr id="8" name="Google Shape;131;p14"/>
          <p:cNvSpPr txBox="1"/>
          <p:nvPr/>
        </p:nvSpPr>
        <p:spPr>
          <a:xfrm>
            <a:off x="235390" y="416459"/>
            <a:ext cx="8555525" cy="4640664"/>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endParaRPr lang="en-US" sz="1800" b="0" i="0" u="none" strike="noStrike" cap="none" dirty="0" smtClean="0">
              <a:solidFill>
                <a:srgbClr val="000000"/>
              </a:solidFill>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dirty="0">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b="0" i="0" u="none" strike="noStrike" cap="none" dirty="0" smtClean="0">
              <a:solidFill>
                <a:srgbClr val="000000"/>
              </a:solidFill>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dirty="0">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b="0" i="0" u="none" strike="noStrike" cap="none" dirty="0" smtClean="0">
              <a:solidFill>
                <a:srgbClr val="000000"/>
              </a:solidFill>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dirty="0">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b="0" i="0" u="none" strike="noStrike" cap="none" dirty="0" smtClean="0">
              <a:solidFill>
                <a:srgbClr val="000000"/>
              </a:solidFill>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dirty="0">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b="0" i="0" u="none" strike="noStrike" cap="none" dirty="0" smtClean="0">
              <a:solidFill>
                <a:srgbClr val="000000"/>
              </a:solidFill>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dirty="0">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endParaRPr lang="en-US" sz="1800" b="0" i="0" u="none" strike="noStrike" cap="none" dirty="0" smtClean="0">
              <a:solidFill>
                <a:srgbClr val="000000"/>
              </a:solidFill>
              <a:latin typeface="Lato"/>
              <a:ea typeface="Lato"/>
              <a:cs typeface="Lato"/>
              <a:sym typeface="Lato"/>
            </a:endParaRPr>
          </a:p>
          <a:p>
            <a:pPr marL="0" marR="0" lvl="0" indent="0" algn="l" rtl="0">
              <a:lnSpc>
                <a:spcPct val="114000"/>
              </a:lnSpc>
              <a:spcBef>
                <a:spcPts val="0"/>
              </a:spcBef>
              <a:spcAft>
                <a:spcPts val="0"/>
              </a:spcAft>
              <a:buClr>
                <a:srgbClr val="000000"/>
              </a:buClr>
              <a:buSzPts val="1800"/>
              <a:buFont typeface="Arial"/>
              <a:buNone/>
            </a:pPr>
            <a:r>
              <a:rPr lang="en-US" i="0" u="none" strike="noStrike" cap="none" dirty="0" smtClean="0">
                <a:solidFill>
                  <a:srgbClr val="000000"/>
                </a:solidFill>
                <a:latin typeface="Lato"/>
                <a:ea typeface="Lato"/>
                <a:cs typeface="Lato"/>
                <a:sym typeface="Lato"/>
              </a:rPr>
              <a:t>Correlation Coefficient :</a:t>
            </a:r>
          </a:p>
          <a:p>
            <a:pPr lvl="0">
              <a:lnSpc>
                <a:spcPct val="114000"/>
              </a:lnSpc>
              <a:buSzPts val="1800"/>
            </a:pPr>
            <a:r>
              <a:rPr lang="en-US" dirty="0">
                <a:latin typeface="Lato"/>
                <a:ea typeface="Lato"/>
                <a:cs typeface="Lato"/>
                <a:sym typeface="Lato"/>
              </a:rPr>
              <a:t>For Exited Customers : </a:t>
            </a:r>
            <a:r>
              <a:rPr lang="en-US" dirty="0" smtClean="0">
                <a:latin typeface="Lato"/>
                <a:ea typeface="Lato"/>
                <a:cs typeface="Lato"/>
                <a:sym typeface="Lato"/>
              </a:rPr>
              <a:t>0.01719857062491599</a:t>
            </a:r>
          </a:p>
          <a:p>
            <a:pPr lvl="0">
              <a:lnSpc>
                <a:spcPct val="114000"/>
              </a:lnSpc>
              <a:buSzPts val="1800"/>
            </a:pPr>
            <a:r>
              <a:rPr lang="en-US" dirty="0" smtClean="0">
                <a:latin typeface="Lato"/>
                <a:ea typeface="Lato"/>
                <a:cs typeface="Lato"/>
                <a:sym typeface="Lato"/>
              </a:rPr>
              <a:t>For Retained Customers </a:t>
            </a:r>
            <a:r>
              <a:rPr lang="en-US" dirty="0">
                <a:latin typeface="Lato"/>
                <a:ea typeface="Lato"/>
                <a:cs typeface="Lato"/>
                <a:sym typeface="Lato"/>
              </a:rPr>
              <a:t>: -0.012540454727490387</a:t>
            </a:r>
          </a:p>
          <a:p>
            <a:pPr marL="0" marR="0" lvl="0" indent="0" algn="l" rtl="0">
              <a:lnSpc>
                <a:spcPct val="114000"/>
              </a:lnSpc>
              <a:spcBef>
                <a:spcPts val="0"/>
              </a:spcBef>
              <a:spcAft>
                <a:spcPts val="0"/>
              </a:spcAft>
              <a:buClr>
                <a:srgbClr val="000000"/>
              </a:buClr>
              <a:buSzPts val="1800"/>
              <a:buFont typeface="Arial"/>
              <a:buNone/>
            </a:pPr>
            <a:endParaRPr lang="en-US" i="0" u="none" strike="noStrike" cap="none" dirty="0" smtClean="0">
              <a:solidFill>
                <a:srgbClr val="000000"/>
              </a:solidFill>
              <a:latin typeface="Lato"/>
              <a:ea typeface="Lato"/>
              <a:cs typeface="Lato"/>
              <a:sym typeface="Lato"/>
            </a:endParaRPr>
          </a:p>
        </p:txBody>
      </p:sp>
      <p:pic>
        <p:nvPicPr>
          <p:cNvPr id="5" name="Picture 4"/>
          <p:cNvPicPr/>
          <p:nvPr/>
        </p:nvPicPr>
        <p:blipFill>
          <a:blip r:embed="rId3"/>
          <a:stretch>
            <a:fillRect/>
          </a:stretch>
        </p:blipFill>
        <p:spPr>
          <a:xfrm>
            <a:off x="529835" y="532878"/>
            <a:ext cx="4069325" cy="3215257"/>
          </a:xfrm>
          <a:prstGeom prst="rect">
            <a:avLst/>
          </a:prstGeom>
        </p:spPr>
      </p:pic>
      <p:pic>
        <p:nvPicPr>
          <p:cNvPr id="6" name="Picture 5"/>
          <p:cNvPicPr/>
          <p:nvPr/>
        </p:nvPicPr>
        <p:blipFill>
          <a:blip r:embed="rId4"/>
          <a:stretch>
            <a:fillRect/>
          </a:stretch>
        </p:blipFill>
        <p:spPr>
          <a:xfrm>
            <a:off x="4680643" y="532877"/>
            <a:ext cx="3992578" cy="3215257"/>
          </a:xfrm>
          <a:prstGeom prst="rect">
            <a:avLst/>
          </a:prstGeom>
        </p:spPr>
      </p:pic>
    </p:spTree>
    <p:extLst>
      <p:ext uri="{BB962C8B-B14F-4D97-AF65-F5344CB8AC3E}">
        <p14:creationId xmlns:p14="http://schemas.microsoft.com/office/powerpoint/2010/main" val="7479204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p:nvPr/>
        </p:nvSpPr>
        <p:spPr>
          <a:xfrm>
            <a:off x="701850" y="324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2" name="Google Shape;132;p14"/>
          <p:cNvSpPr txBox="1"/>
          <p:nvPr/>
        </p:nvSpPr>
        <p:spPr>
          <a:xfrm>
            <a:off x="353085" y="494150"/>
            <a:ext cx="8283921" cy="4455035"/>
          </a:xfrm>
          <a:prstGeom prst="rect">
            <a:avLst/>
          </a:prstGeom>
          <a:noFill/>
          <a:ln>
            <a:noFill/>
          </a:ln>
        </p:spPr>
        <p:txBody>
          <a:bodyPr spcFirstLastPara="1" wrap="square" lIns="91425" tIns="91425" rIns="91425" bIns="91425" anchor="t" anchorCtr="0">
            <a:spAutoFit/>
          </a:bodyPr>
          <a:lstStyle/>
          <a:p>
            <a:pPr marL="342900" lvl="0" indent="-342900" algn="l" rtl="0">
              <a:spcBef>
                <a:spcPts val="1500"/>
              </a:spcBef>
              <a:spcAft>
                <a:spcPts val="0"/>
              </a:spcAft>
              <a:buClr>
                <a:schemeClr val="dk1"/>
              </a:buClr>
              <a:buSzPct val="100000"/>
              <a:buFont typeface="+mj-lt"/>
              <a:buAutoNum type="arabicPeriod" startAt="18"/>
            </a:pPr>
            <a:r>
              <a:rPr lang="en-GB" sz="1500" dirty="0" smtClean="0">
                <a:solidFill>
                  <a:schemeClr val="dk1"/>
                </a:solidFill>
                <a:latin typeface="Lato"/>
                <a:ea typeface="Lato"/>
                <a:cs typeface="Lato"/>
                <a:sym typeface="Lato"/>
              </a:rPr>
              <a:t>Is </a:t>
            </a:r>
            <a:r>
              <a:rPr lang="en-GB" sz="1500" dirty="0">
                <a:solidFill>
                  <a:schemeClr val="dk1"/>
                </a:solidFill>
                <a:latin typeface="Lato"/>
                <a:ea typeface="Lato"/>
                <a:cs typeface="Lato"/>
                <a:sym typeface="Lato"/>
              </a:rPr>
              <a:t>there any correlation between salary and Credit score of customers</a:t>
            </a:r>
            <a:r>
              <a:rPr lang="en-GB" sz="1500" dirty="0" smtClean="0">
                <a:solidFill>
                  <a:schemeClr val="dk1"/>
                </a:solidFill>
                <a:latin typeface="Lato"/>
                <a:ea typeface="Lato"/>
                <a:cs typeface="Lato"/>
                <a:sym typeface="Lato"/>
              </a:rPr>
              <a:t>?</a:t>
            </a:r>
          </a:p>
          <a:p>
            <a:pPr lvl="0" algn="l" rtl="0">
              <a:spcBef>
                <a:spcPts val="1500"/>
              </a:spcBef>
              <a:spcAft>
                <a:spcPts val="0"/>
              </a:spcAft>
              <a:buClr>
                <a:schemeClr val="dk1"/>
              </a:buClr>
              <a:buSzPct val="100000"/>
            </a:pPr>
            <a:endParaRPr lang="en-GB" sz="1500" dirty="0">
              <a:solidFill>
                <a:schemeClr val="dk1"/>
              </a:solidFill>
              <a:latin typeface="Lato"/>
              <a:ea typeface="Lato"/>
              <a:cs typeface="Lato"/>
              <a:sym typeface="Lato"/>
            </a:endParaRPr>
          </a:p>
          <a:p>
            <a:pPr marL="342900" lvl="0" indent="-342900" algn="l" rtl="0">
              <a:spcBef>
                <a:spcPts val="1500"/>
              </a:spcBef>
              <a:spcAft>
                <a:spcPts val="0"/>
              </a:spcAft>
              <a:buClr>
                <a:schemeClr val="dk1"/>
              </a:buClr>
              <a:buSzPct val="100000"/>
              <a:buFont typeface="+mj-lt"/>
              <a:buAutoNum type="arabicPeriod" startAt="18"/>
            </a:pPr>
            <a:endParaRPr lang="en-GB" sz="1500" dirty="0" smtClean="0">
              <a:solidFill>
                <a:schemeClr val="dk1"/>
              </a:solidFill>
              <a:latin typeface="Lato"/>
              <a:ea typeface="Lato"/>
              <a:cs typeface="Lato"/>
              <a:sym typeface="Lato"/>
            </a:endParaRPr>
          </a:p>
          <a:p>
            <a:pPr marL="342900" lvl="0" indent="-342900" algn="l" rtl="0">
              <a:spcBef>
                <a:spcPts val="1500"/>
              </a:spcBef>
              <a:spcAft>
                <a:spcPts val="0"/>
              </a:spcAft>
              <a:buClr>
                <a:schemeClr val="dk1"/>
              </a:buClr>
              <a:buSzPct val="100000"/>
              <a:buFont typeface="+mj-lt"/>
              <a:buAutoNum type="arabicPeriod" startAt="18"/>
            </a:pPr>
            <a:endParaRPr lang="en-GB" sz="1500" dirty="0">
              <a:solidFill>
                <a:schemeClr val="dk1"/>
              </a:solidFill>
              <a:latin typeface="Lato"/>
              <a:ea typeface="Lato"/>
              <a:cs typeface="Lato"/>
              <a:sym typeface="Lato"/>
            </a:endParaRPr>
          </a:p>
          <a:p>
            <a:pPr marL="342900" lvl="0" indent="-342900" algn="l" rtl="0">
              <a:spcBef>
                <a:spcPts val="1500"/>
              </a:spcBef>
              <a:spcAft>
                <a:spcPts val="0"/>
              </a:spcAft>
              <a:buClr>
                <a:schemeClr val="dk1"/>
              </a:buClr>
              <a:buSzPct val="100000"/>
              <a:buFont typeface="+mj-lt"/>
              <a:buAutoNum type="arabicPeriod" startAt="18"/>
            </a:pPr>
            <a:endParaRPr lang="en-GB" sz="1500" dirty="0" smtClean="0">
              <a:solidFill>
                <a:schemeClr val="dk1"/>
              </a:solidFill>
              <a:latin typeface="Lato"/>
              <a:ea typeface="Lato"/>
              <a:cs typeface="Lato"/>
              <a:sym typeface="Lato"/>
            </a:endParaRPr>
          </a:p>
          <a:p>
            <a:pPr marL="342900" lvl="0" indent="-342900" algn="l" rtl="0">
              <a:spcBef>
                <a:spcPts val="1500"/>
              </a:spcBef>
              <a:spcAft>
                <a:spcPts val="0"/>
              </a:spcAft>
              <a:buClr>
                <a:schemeClr val="dk1"/>
              </a:buClr>
              <a:buSzPct val="100000"/>
              <a:buFont typeface="+mj-lt"/>
              <a:buAutoNum type="arabicPeriod" startAt="18"/>
            </a:pPr>
            <a:endParaRPr lang="en-GB" sz="1500" dirty="0">
              <a:solidFill>
                <a:schemeClr val="dk1"/>
              </a:solidFill>
              <a:latin typeface="Lato"/>
              <a:ea typeface="Lato"/>
              <a:cs typeface="Lato"/>
              <a:sym typeface="Lato"/>
            </a:endParaRPr>
          </a:p>
          <a:p>
            <a:pPr marL="342900" lvl="0" indent="-342900" algn="l" rtl="0">
              <a:spcBef>
                <a:spcPts val="1500"/>
              </a:spcBef>
              <a:spcAft>
                <a:spcPts val="0"/>
              </a:spcAft>
              <a:buClr>
                <a:schemeClr val="dk1"/>
              </a:buClr>
              <a:buSzPct val="100000"/>
              <a:buFont typeface="+mj-lt"/>
              <a:buAutoNum type="arabicPeriod" startAt="18"/>
            </a:pPr>
            <a:endParaRPr lang="en-GB" sz="1500" dirty="0" smtClean="0">
              <a:solidFill>
                <a:schemeClr val="dk1"/>
              </a:solidFill>
              <a:latin typeface="Lato"/>
              <a:ea typeface="Lato"/>
              <a:cs typeface="Lato"/>
              <a:sym typeface="Lato"/>
            </a:endParaRPr>
          </a:p>
          <a:p>
            <a:pPr lvl="0">
              <a:spcBef>
                <a:spcPts val="1500"/>
              </a:spcBef>
              <a:buClr>
                <a:schemeClr val="dk1"/>
              </a:buClr>
              <a:buSzPct val="100000"/>
            </a:pPr>
            <a:r>
              <a:rPr lang="en-US" sz="1500" dirty="0">
                <a:solidFill>
                  <a:schemeClr val="dk1"/>
                </a:solidFill>
                <a:latin typeface="Lato"/>
                <a:ea typeface="Lato"/>
                <a:cs typeface="Lato"/>
                <a:sym typeface="Lato"/>
              </a:rPr>
              <a:t>A correlation coefficient of -0.00138 indicates a very weak negative correlation between salary and credit score. This means that there is almost no linear relationship between the two variables</a:t>
            </a:r>
            <a:r>
              <a:rPr lang="en-US" sz="1500" dirty="0" smtClean="0">
                <a:solidFill>
                  <a:schemeClr val="dk1"/>
                </a:solidFill>
                <a:latin typeface="Lato"/>
                <a:ea typeface="Lato"/>
                <a:cs typeface="Lato"/>
                <a:sym typeface="Lato"/>
              </a:rPr>
              <a:t>.</a:t>
            </a:r>
            <a:endParaRPr lang="en-GB" sz="1500" dirty="0">
              <a:solidFill>
                <a:schemeClr val="dk1"/>
              </a:solidFill>
              <a:latin typeface="Lato"/>
              <a:ea typeface="Lato"/>
              <a:cs typeface="Lato"/>
              <a:sym typeface="Lato"/>
            </a:endParaRPr>
          </a:p>
          <a:p>
            <a:pPr lvl="0">
              <a:spcBef>
                <a:spcPts val="1500"/>
              </a:spcBef>
              <a:buClr>
                <a:schemeClr val="dk1"/>
              </a:buClr>
              <a:buSzPct val="100000"/>
            </a:pPr>
            <a:r>
              <a:rPr lang="en-US" sz="1500" dirty="0">
                <a:solidFill>
                  <a:schemeClr val="dk1"/>
                </a:solidFill>
                <a:latin typeface="Lato"/>
                <a:ea typeface="Lato"/>
                <a:cs typeface="Lato"/>
                <a:sym typeface="Lato"/>
              </a:rPr>
              <a:t>The negative sign indicates a slight tendency for credit score to decrease as salary increases, but this relationship is extremely weak</a:t>
            </a:r>
            <a:r>
              <a:rPr lang="en-US" sz="1500" dirty="0" smtClean="0">
                <a:solidFill>
                  <a:schemeClr val="dk1"/>
                </a:solidFill>
                <a:latin typeface="Lato"/>
                <a:ea typeface="Lato"/>
                <a:cs typeface="Lato"/>
                <a:sym typeface="Lato"/>
              </a:rPr>
              <a:t>.</a:t>
            </a:r>
            <a:endParaRPr lang="en-GB" sz="1500" dirty="0" smtClean="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2800761" y="1186384"/>
            <a:ext cx="5733415" cy="2336165"/>
          </a:xfrm>
          <a:prstGeom prst="rect">
            <a:avLst/>
          </a:prstGeom>
        </p:spPr>
      </p:pic>
    </p:spTree>
    <p:extLst>
      <p:ext uri="{BB962C8B-B14F-4D97-AF65-F5344CB8AC3E}">
        <p14:creationId xmlns:p14="http://schemas.microsoft.com/office/powerpoint/2010/main" val="36988466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5"/>
          <p:cNvSpPr txBox="1"/>
          <p:nvPr/>
        </p:nvSpPr>
        <p:spPr>
          <a:xfrm>
            <a:off x="701850" y="340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8" name="Google Shape;138;p15"/>
          <p:cNvSpPr txBox="1"/>
          <p:nvPr/>
        </p:nvSpPr>
        <p:spPr>
          <a:xfrm>
            <a:off x="389299" y="495750"/>
            <a:ext cx="8356349" cy="432936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1000"/>
              </a:spcBef>
              <a:spcAft>
                <a:spcPts val="0"/>
              </a:spcAft>
              <a:buClr>
                <a:schemeClr val="dk1"/>
              </a:buClr>
              <a:buSzPct val="100000"/>
              <a:buFont typeface="+mj-lt"/>
              <a:buAutoNum type="arabicPeriod" startAt="19"/>
            </a:pPr>
            <a:r>
              <a:rPr lang="en-GB" b="0" i="0" u="none" strike="noStrike" cap="none" dirty="0" smtClean="0">
                <a:solidFill>
                  <a:schemeClr val="dk1"/>
                </a:solidFill>
                <a:latin typeface="Lato"/>
                <a:ea typeface="Lato"/>
                <a:cs typeface="Lato"/>
                <a:sym typeface="Lato"/>
              </a:rPr>
              <a:t>Rank </a:t>
            </a:r>
            <a:r>
              <a:rPr lang="en-GB" b="0" i="0" u="none" strike="noStrike" cap="none" dirty="0">
                <a:solidFill>
                  <a:schemeClr val="dk1"/>
                </a:solidFill>
                <a:latin typeface="Lato"/>
                <a:ea typeface="Lato"/>
                <a:cs typeface="Lato"/>
                <a:sym typeface="Lato"/>
              </a:rPr>
              <a:t>each bucket of credit score as per the number of customers who have churned the bank</a:t>
            </a:r>
            <a:r>
              <a:rPr lang="en-GB" b="0" i="0" u="none" strike="noStrike" cap="none" dirty="0" smtClean="0">
                <a:solidFill>
                  <a:schemeClr val="dk1"/>
                </a:solidFill>
                <a:latin typeface="Lato"/>
                <a:ea typeface="Lato"/>
                <a:cs typeface="Lato"/>
                <a:sym typeface="Lato"/>
              </a:rPr>
              <a:t>.</a:t>
            </a:r>
          </a:p>
          <a:p>
            <a:pPr marR="0" lvl="0" algn="l" rtl="0">
              <a:lnSpc>
                <a:spcPct val="100000"/>
              </a:lnSpc>
              <a:spcBef>
                <a:spcPts val="1000"/>
              </a:spcBef>
              <a:spcAft>
                <a:spcPts val="0"/>
              </a:spcAft>
              <a:buClr>
                <a:schemeClr val="dk1"/>
              </a:buClr>
              <a:buSzPct val="100000"/>
            </a:pPr>
            <a:endParaRPr lang="en-GB" b="0" i="0" u="none" strike="noStrike" cap="none" dirty="0" smtClean="0">
              <a:solidFill>
                <a:schemeClr val="dk1"/>
              </a:solidFill>
              <a:latin typeface="Lato"/>
              <a:ea typeface="Lato"/>
              <a:cs typeface="Lato"/>
              <a:sym typeface="Lato"/>
            </a:endParaRPr>
          </a:p>
          <a:p>
            <a:r>
              <a:rPr lang="en-GB" sz="1000" dirty="0"/>
              <a:t>select </a:t>
            </a:r>
            <a:endParaRPr lang="en-IN" sz="1000" dirty="0"/>
          </a:p>
          <a:p>
            <a:r>
              <a:rPr lang="en-GB" sz="1000" dirty="0" err="1" smtClean="0"/>
              <a:t>CreditScoreBucket</a:t>
            </a:r>
            <a:r>
              <a:rPr lang="en-GB" sz="1000" dirty="0"/>
              <a:t>, </a:t>
            </a:r>
            <a:endParaRPr lang="en-IN" sz="1000" dirty="0"/>
          </a:p>
          <a:p>
            <a:r>
              <a:rPr lang="en-GB" sz="1000" dirty="0"/>
              <a:t>    Count(case when Exited = 1 then `ï»¿</a:t>
            </a:r>
            <a:r>
              <a:rPr lang="en-GB" sz="1000" dirty="0" err="1"/>
              <a:t>CustomerId</a:t>
            </a:r>
            <a:r>
              <a:rPr lang="en-GB" sz="1000" dirty="0"/>
              <a:t>` end ) as </a:t>
            </a:r>
            <a:r>
              <a:rPr lang="en-GB" sz="1000" dirty="0" err="1"/>
              <a:t>churnedCustomers</a:t>
            </a:r>
            <a:r>
              <a:rPr lang="en-GB" sz="1000" dirty="0"/>
              <a:t>,</a:t>
            </a:r>
            <a:endParaRPr lang="en-IN" sz="1000" dirty="0"/>
          </a:p>
          <a:p>
            <a:r>
              <a:rPr lang="en-GB" sz="1000" dirty="0"/>
              <a:t>    rank() over(order by count(case when Exited = 1 then `ï»¿</a:t>
            </a:r>
            <a:r>
              <a:rPr lang="en-GB" sz="1000" dirty="0" err="1"/>
              <a:t>CustomerId</a:t>
            </a:r>
            <a:r>
              <a:rPr lang="en-GB" sz="1000" dirty="0"/>
              <a:t>` end) </a:t>
            </a:r>
            <a:r>
              <a:rPr lang="en-GB" sz="1000" dirty="0" err="1"/>
              <a:t>desc</a:t>
            </a:r>
            <a:r>
              <a:rPr lang="en-GB" sz="1000" dirty="0"/>
              <a:t>) as rank_ </a:t>
            </a:r>
            <a:endParaRPr lang="en-IN" sz="1000" dirty="0"/>
          </a:p>
          <a:p>
            <a:r>
              <a:rPr lang="en-GB" sz="1000" dirty="0"/>
              <a:t>from (</a:t>
            </a:r>
            <a:endParaRPr lang="en-IN" sz="1000" dirty="0"/>
          </a:p>
          <a:p>
            <a:r>
              <a:rPr lang="en-GB" sz="1000" dirty="0"/>
              <a:t>	Select </a:t>
            </a:r>
            <a:endParaRPr lang="en-IN" sz="1000" dirty="0"/>
          </a:p>
          <a:p>
            <a:r>
              <a:rPr lang="en-GB" sz="1000" dirty="0"/>
              <a:t>		case </a:t>
            </a:r>
            <a:endParaRPr lang="en-IN" sz="1000" dirty="0"/>
          </a:p>
          <a:p>
            <a:r>
              <a:rPr lang="en-GB" sz="1000" dirty="0"/>
              <a:t>        when </a:t>
            </a:r>
            <a:r>
              <a:rPr lang="en-GB" sz="1000" dirty="0" err="1"/>
              <a:t>CreditScore</a:t>
            </a:r>
            <a:r>
              <a:rPr lang="en-GB" sz="1000" dirty="0"/>
              <a:t> between 300 and 500 then '(300 - 500) Poor'</a:t>
            </a:r>
            <a:endParaRPr lang="en-IN" sz="1000" dirty="0"/>
          </a:p>
          <a:p>
            <a:r>
              <a:rPr lang="en-GB" sz="1000" dirty="0"/>
              <a:t>        when </a:t>
            </a:r>
            <a:r>
              <a:rPr lang="en-GB" sz="1000" dirty="0" err="1"/>
              <a:t>CreditScore</a:t>
            </a:r>
            <a:r>
              <a:rPr lang="en-GB" sz="1000" dirty="0"/>
              <a:t> between 501 and 600 then '(501 - 600) Fair' </a:t>
            </a:r>
            <a:endParaRPr lang="en-IN" sz="1000" dirty="0"/>
          </a:p>
          <a:p>
            <a:r>
              <a:rPr lang="en-GB" sz="1000" dirty="0"/>
              <a:t>        when </a:t>
            </a:r>
            <a:r>
              <a:rPr lang="en-GB" sz="1000" dirty="0" err="1"/>
              <a:t>CreditScore</a:t>
            </a:r>
            <a:r>
              <a:rPr lang="en-GB" sz="1000" dirty="0"/>
              <a:t> between 601 and 700 then '(601 - 700) Good'</a:t>
            </a:r>
            <a:endParaRPr lang="en-IN" sz="1000" dirty="0"/>
          </a:p>
          <a:p>
            <a:r>
              <a:rPr lang="en-GB" sz="1000" dirty="0"/>
              <a:t>        when </a:t>
            </a:r>
            <a:r>
              <a:rPr lang="en-GB" sz="1000" dirty="0" err="1"/>
              <a:t>CreditScore</a:t>
            </a:r>
            <a:r>
              <a:rPr lang="en-GB" sz="1000" dirty="0"/>
              <a:t> between 701 and 800 then '(701 - 800) Very good' </a:t>
            </a:r>
            <a:endParaRPr lang="en-IN" sz="1000" dirty="0"/>
          </a:p>
          <a:p>
            <a:r>
              <a:rPr lang="en-GB" sz="1000" dirty="0"/>
              <a:t>        when </a:t>
            </a:r>
            <a:r>
              <a:rPr lang="en-GB" sz="1000" dirty="0" err="1"/>
              <a:t>CreditScore</a:t>
            </a:r>
            <a:r>
              <a:rPr lang="en-GB" sz="1000" dirty="0"/>
              <a:t> &gt; 800 then '(Above 800 ) Excellent'</a:t>
            </a:r>
            <a:endParaRPr lang="en-IN" sz="1000" dirty="0"/>
          </a:p>
          <a:p>
            <a:r>
              <a:rPr lang="en-GB" sz="1000" dirty="0"/>
              <a:t>        else 'Unknown'</a:t>
            </a:r>
            <a:endParaRPr lang="en-IN" sz="1000" dirty="0"/>
          </a:p>
          <a:p>
            <a:r>
              <a:rPr lang="en-GB" sz="1000" dirty="0"/>
              <a:t>        end as </a:t>
            </a:r>
            <a:r>
              <a:rPr lang="en-GB" sz="1000" dirty="0" err="1"/>
              <a:t>CreditScoreBucket</a:t>
            </a:r>
            <a:r>
              <a:rPr lang="en-GB" sz="1000" dirty="0"/>
              <a:t>,</a:t>
            </a:r>
            <a:endParaRPr lang="en-IN" sz="1000" dirty="0"/>
          </a:p>
          <a:p>
            <a:r>
              <a:rPr lang="en-GB" sz="1000" dirty="0"/>
              <a:t>        Exited, </a:t>
            </a:r>
            <a:endParaRPr lang="en-IN" sz="1000" dirty="0"/>
          </a:p>
          <a:p>
            <a:r>
              <a:rPr lang="en-GB" sz="1000" dirty="0"/>
              <a:t>        `ï»¿</a:t>
            </a:r>
            <a:r>
              <a:rPr lang="en-GB" sz="1000" dirty="0" err="1"/>
              <a:t>CustomerId</a:t>
            </a:r>
            <a:r>
              <a:rPr lang="en-GB" sz="1000" dirty="0"/>
              <a:t>`	</a:t>
            </a:r>
            <a:endParaRPr lang="en-IN" sz="1000" dirty="0"/>
          </a:p>
          <a:p>
            <a:r>
              <a:rPr lang="en-GB" sz="1000" dirty="0"/>
              <a:t>        from </a:t>
            </a:r>
            <a:r>
              <a:rPr lang="en-GB" sz="1000" dirty="0" err="1"/>
              <a:t>bank_churn</a:t>
            </a:r>
            <a:r>
              <a:rPr lang="en-GB" sz="1000" dirty="0"/>
              <a:t> )as subquery</a:t>
            </a:r>
            <a:endParaRPr lang="en-IN" sz="1000" dirty="0"/>
          </a:p>
          <a:p>
            <a:r>
              <a:rPr lang="en-GB" sz="1000" dirty="0"/>
              <a:t>        group by </a:t>
            </a:r>
            <a:r>
              <a:rPr lang="en-GB" sz="1000" dirty="0" err="1" smtClean="0"/>
              <a:t>CreditScoreBucket</a:t>
            </a:r>
            <a:endParaRPr lang="en-GB" dirty="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lang="en-GB" b="0" i="0" u="none" strike="noStrike" cap="none" dirty="0" smtClean="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b="0"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4680643" y="2055137"/>
            <a:ext cx="4065006" cy="276997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5"/>
          <p:cNvSpPr txBox="1"/>
          <p:nvPr/>
        </p:nvSpPr>
        <p:spPr>
          <a:xfrm>
            <a:off x="701850" y="340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8" name="Google Shape;138;p15"/>
          <p:cNvSpPr txBox="1"/>
          <p:nvPr/>
        </p:nvSpPr>
        <p:spPr>
          <a:xfrm>
            <a:off x="325925" y="495749"/>
            <a:ext cx="8537418" cy="4272934"/>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1000"/>
              </a:spcBef>
              <a:spcAft>
                <a:spcPts val="0"/>
              </a:spcAft>
              <a:buClr>
                <a:schemeClr val="dk1"/>
              </a:buClr>
              <a:buSzPct val="100000"/>
              <a:buFont typeface="+mj-lt"/>
              <a:buAutoNum type="arabicPeriod" startAt="20"/>
            </a:pPr>
            <a:r>
              <a:rPr lang="en-GB" b="0" i="0" u="none" strike="noStrike" cap="none" dirty="0" smtClean="0">
                <a:solidFill>
                  <a:schemeClr val="dk1"/>
                </a:solidFill>
                <a:latin typeface="Lato"/>
                <a:ea typeface="Lato"/>
                <a:cs typeface="Lato"/>
                <a:sym typeface="Lato"/>
              </a:rPr>
              <a:t>According </a:t>
            </a:r>
            <a:r>
              <a:rPr lang="en-GB" b="0" i="0" u="none" strike="noStrike" cap="none" dirty="0">
                <a:solidFill>
                  <a:schemeClr val="dk1"/>
                </a:solidFill>
                <a:latin typeface="Lato"/>
                <a:ea typeface="Lato"/>
                <a:cs typeface="Lato"/>
                <a:sym typeface="Lato"/>
              </a:rPr>
              <a:t>to the age buckets find the number of customers who have a credit card. Also retrieve those buckets who have lesser than average number of credit cards per bucket</a:t>
            </a:r>
            <a:r>
              <a:rPr lang="en-GB" b="0" i="0" u="none" strike="noStrike" cap="none" dirty="0" smtClean="0">
                <a:solidFill>
                  <a:schemeClr val="dk1"/>
                </a:solidFill>
                <a:latin typeface="Lato"/>
                <a:ea typeface="Lato"/>
                <a:cs typeface="Lato"/>
                <a:sym typeface="Lato"/>
              </a:rPr>
              <a:t>.</a:t>
            </a:r>
          </a:p>
          <a:p>
            <a:pPr lvl="0">
              <a:spcBef>
                <a:spcPts val="1000"/>
              </a:spcBef>
              <a:buClr>
                <a:schemeClr val="dk1"/>
              </a:buClr>
              <a:buSzPct val="100000"/>
            </a:pPr>
            <a:r>
              <a:rPr lang="en-US" dirty="0">
                <a:solidFill>
                  <a:schemeClr val="dk1"/>
                </a:solidFill>
                <a:latin typeface="Lato"/>
                <a:ea typeface="Lato"/>
                <a:cs typeface="Lato"/>
                <a:sym typeface="Lato"/>
              </a:rPr>
              <a:t>Age buckets to find the number of customers who have a credit </a:t>
            </a:r>
            <a:r>
              <a:rPr lang="en-US" dirty="0" smtClean="0">
                <a:solidFill>
                  <a:schemeClr val="dk1"/>
                </a:solidFill>
                <a:latin typeface="Lato"/>
                <a:ea typeface="Lato"/>
                <a:cs typeface="Lato"/>
                <a:sym typeface="Lato"/>
              </a:rPr>
              <a:t>card: </a:t>
            </a:r>
          </a:p>
          <a:p>
            <a:pPr lvl="0">
              <a:spcBef>
                <a:spcPts val="1000"/>
              </a:spcBef>
              <a:buClr>
                <a:schemeClr val="dk1"/>
              </a:buClr>
              <a:buSzPct val="100000"/>
            </a:pPr>
            <a:endParaRPr lang="en-US" dirty="0" smtClean="0">
              <a:solidFill>
                <a:schemeClr val="dk1"/>
              </a:solidFill>
              <a:latin typeface="Lato"/>
              <a:ea typeface="Lato"/>
              <a:cs typeface="Lato"/>
              <a:sym typeface="Lato"/>
            </a:endParaRPr>
          </a:p>
          <a:p>
            <a:pPr lvl="1"/>
            <a:r>
              <a:rPr lang="en-GB" sz="1000" dirty="0"/>
              <a:t>select </a:t>
            </a:r>
            <a:endParaRPr lang="en-IN" sz="1000" dirty="0"/>
          </a:p>
          <a:p>
            <a:pPr lvl="1"/>
            <a:r>
              <a:rPr lang="en-GB" sz="1000" dirty="0"/>
              <a:t>	case </a:t>
            </a:r>
            <a:endParaRPr lang="en-IN" sz="1000" dirty="0"/>
          </a:p>
          <a:p>
            <a:pPr lvl="1"/>
            <a:r>
              <a:rPr lang="en-GB" sz="1000" dirty="0"/>
              <a:t>    when Age between 18 and 30 then 'Age Group between 18-30'</a:t>
            </a:r>
            <a:endParaRPr lang="en-IN" sz="1000" dirty="0"/>
          </a:p>
          <a:p>
            <a:pPr lvl="1"/>
            <a:r>
              <a:rPr lang="en-GB" sz="1000" dirty="0"/>
              <a:t>    when Age between 31 and 40 then 'Age Group between 31-40'</a:t>
            </a:r>
            <a:endParaRPr lang="en-IN" sz="1000" dirty="0"/>
          </a:p>
          <a:p>
            <a:pPr lvl="1"/>
            <a:r>
              <a:rPr lang="en-GB" sz="1000" dirty="0"/>
              <a:t>    when Age between 41 and 50 then 'Age Group between 41-50'</a:t>
            </a:r>
            <a:endParaRPr lang="en-IN" sz="1000" dirty="0"/>
          </a:p>
          <a:p>
            <a:pPr lvl="1"/>
            <a:r>
              <a:rPr lang="en-GB" sz="1000" dirty="0"/>
              <a:t>    when Age between 51 and 60 then 'Age Group between 51-60'    </a:t>
            </a:r>
            <a:endParaRPr lang="en-IN" sz="1000" dirty="0"/>
          </a:p>
          <a:p>
            <a:pPr lvl="1"/>
            <a:r>
              <a:rPr lang="en-GB" sz="1000" dirty="0"/>
              <a:t>    when Age &gt; 60 then 'Age Group over 60'</a:t>
            </a:r>
            <a:endParaRPr lang="en-IN" sz="1000" dirty="0"/>
          </a:p>
          <a:p>
            <a:pPr lvl="1"/>
            <a:r>
              <a:rPr lang="en-GB" sz="1000" dirty="0"/>
              <a:t>    else 'Unknown'</a:t>
            </a:r>
            <a:endParaRPr lang="en-IN" sz="1000" dirty="0"/>
          </a:p>
          <a:p>
            <a:pPr lvl="1"/>
            <a:r>
              <a:rPr lang="en-GB" sz="1000" dirty="0"/>
              <a:t>    end as </a:t>
            </a:r>
            <a:r>
              <a:rPr lang="en-GB" sz="1000" dirty="0" err="1"/>
              <a:t>AgeBucket</a:t>
            </a:r>
            <a:r>
              <a:rPr lang="en-GB" sz="1000" dirty="0"/>
              <a:t>,</a:t>
            </a:r>
            <a:endParaRPr lang="en-IN" sz="1000" dirty="0"/>
          </a:p>
          <a:p>
            <a:pPr lvl="1"/>
            <a:r>
              <a:rPr lang="en-GB" sz="1000" dirty="0"/>
              <a:t>    count(*) </a:t>
            </a:r>
            <a:r>
              <a:rPr lang="en-GB" sz="1000" dirty="0" err="1"/>
              <a:t>total_customers_with_credit_card</a:t>
            </a:r>
            <a:r>
              <a:rPr lang="en-GB" sz="1000" dirty="0"/>
              <a:t>    </a:t>
            </a:r>
            <a:endParaRPr lang="en-IN" sz="1000" dirty="0"/>
          </a:p>
          <a:p>
            <a:pPr lvl="1"/>
            <a:r>
              <a:rPr lang="en-GB" sz="1000" dirty="0"/>
              <a:t>from </a:t>
            </a:r>
            <a:r>
              <a:rPr lang="en-GB" sz="1000" dirty="0" err="1"/>
              <a:t>bank_churn</a:t>
            </a:r>
            <a:r>
              <a:rPr lang="en-GB" sz="1000" dirty="0"/>
              <a:t> </a:t>
            </a:r>
            <a:r>
              <a:rPr lang="en-GB" sz="1000" dirty="0" err="1"/>
              <a:t>bc</a:t>
            </a:r>
            <a:endParaRPr lang="en-IN" sz="1000" dirty="0"/>
          </a:p>
          <a:p>
            <a:pPr lvl="1"/>
            <a:r>
              <a:rPr lang="en-GB" sz="1000" dirty="0"/>
              <a:t>join </a:t>
            </a:r>
            <a:r>
              <a:rPr lang="en-GB" sz="1000" dirty="0" err="1"/>
              <a:t>customerinfo</a:t>
            </a:r>
            <a:r>
              <a:rPr lang="en-GB" sz="1000" dirty="0"/>
              <a:t> ci on ci.`ï»¿</a:t>
            </a:r>
            <a:r>
              <a:rPr lang="en-GB" sz="1000" dirty="0" err="1"/>
              <a:t>CustomerId</a:t>
            </a:r>
            <a:r>
              <a:rPr lang="en-GB" sz="1000" dirty="0"/>
              <a:t>` = </a:t>
            </a:r>
            <a:r>
              <a:rPr lang="en-GB" sz="1000" dirty="0" err="1"/>
              <a:t>bc</a:t>
            </a:r>
            <a:r>
              <a:rPr lang="en-GB" sz="1000" dirty="0"/>
              <a:t>.`ï»¿</a:t>
            </a:r>
            <a:r>
              <a:rPr lang="en-GB" sz="1000" dirty="0" err="1"/>
              <a:t>CustomerId</a:t>
            </a:r>
            <a:r>
              <a:rPr lang="en-GB" sz="1000" dirty="0"/>
              <a:t>`</a:t>
            </a:r>
            <a:endParaRPr lang="en-IN" sz="1000" dirty="0"/>
          </a:p>
          <a:p>
            <a:pPr lvl="1"/>
            <a:r>
              <a:rPr lang="en-GB" sz="1000" dirty="0"/>
              <a:t>where </a:t>
            </a:r>
            <a:r>
              <a:rPr lang="en-GB" sz="1000" dirty="0" err="1"/>
              <a:t>HasCrCard</a:t>
            </a:r>
            <a:r>
              <a:rPr lang="en-GB" sz="1000" dirty="0"/>
              <a:t> = True</a:t>
            </a:r>
            <a:endParaRPr lang="en-IN" sz="1000" dirty="0"/>
          </a:p>
          <a:p>
            <a:pPr lvl="1"/>
            <a:r>
              <a:rPr lang="en-GB" sz="1000" dirty="0"/>
              <a:t>group by </a:t>
            </a:r>
            <a:r>
              <a:rPr lang="en-GB" sz="1000" dirty="0" err="1"/>
              <a:t>AgeBucket</a:t>
            </a:r>
            <a:endParaRPr lang="en-IN" sz="1000" dirty="0"/>
          </a:p>
          <a:p>
            <a:pPr lvl="0">
              <a:spcBef>
                <a:spcPts val="1000"/>
              </a:spcBef>
              <a:buClr>
                <a:schemeClr val="dk1"/>
              </a:buClr>
              <a:buSzPct val="100000"/>
            </a:pPr>
            <a:endParaRPr b="0" i="0" u="none" strike="noStrike" cap="none" dirty="0" smtClean="0">
              <a:solidFill>
                <a:schemeClr val="dk1"/>
              </a:solidFill>
              <a:latin typeface="Lato"/>
              <a:ea typeface="Lato"/>
              <a:cs typeface="Lato"/>
              <a:sym typeface="Lato"/>
            </a:endParaRPr>
          </a:p>
          <a:p>
            <a:pPr marL="342900" marR="0" lvl="0" indent="-342900" algn="l" rtl="0">
              <a:lnSpc>
                <a:spcPct val="100000"/>
              </a:lnSpc>
              <a:spcBef>
                <a:spcPts val="1000"/>
              </a:spcBef>
              <a:spcAft>
                <a:spcPts val="0"/>
              </a:spcAft>
              <a:buClr>
                <a:schemeClr val="dk1"/>
              </a:buClr>
              <a:buSzPts val="1100"/>
              <a:buFont typeface="+mj-lt"/>
              <a:buAutoNum type="arabicPeriod" startAt="20"/>
            </a:pPr>
            <a:endParaRPr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4309450" y="1611517"/>
            <a:ext cx="4465985" cy="3157166"/>
          </a:xfrm>
          <a:prstGeom prst="rect">
            <a:avLst/>
          </a:prstGeom>
        </p:spPr>
      </p:pic>
    </p:spTree>
    <p:extLst>
      <p:ext uri="{BB962C8B-B14F-4D97-AF65-F5344CB8AC3E}">
        <p14:creationId xmlns:p14="http://schemas.microsoft.com/office/powerpoint/2010/main" val="360605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4"/>
          <p:cNvSpPr txBox="1"/>
          <p:nvPr/>
        </p:nvSpPr>
        <p:spPr>
          <a:xfrm>
            <a:off x="502950" y="431550"/>
            <a:ext cx="8138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GB" sz="1800" b="0" i="0" u="none" strike="noStrike" cap="none" dirty="0">
                <a:solidFill>
                  <a:schemeClr val="dk1"/>
                </a:solidFill>
                <a:latin typeface="Lato"/>
                <a:ea typeface="Lato"/>
                <a:cs typeface="Lato"/>
                <a:sym typeface="Lato"/>
              </a:rPr>
              <a:t>The image above displays details about Bank Customer data, including:</a:t>
            </a:r>
            <a:endParaRPr sz="1800" b="0" i="0" u="none" strike="noStrike" cap="none" dirty="0">
              <a:solidFill>
                <a:schemeClr val="dk1"/>
              </a:solidFill>
              <a:latin typeface="Lato"/>
              <a:ea typeface="Lato"/>
              <a:cs typeface="Lato"/>
              <a:sym typeface="Lato"/>
            </a:endParaRPr>
          </a:p>
        </p:txBody>
      </p:sp>
      <p:sp>
        <p:nvSpPr>
          <p:cNvPr id="72" name="Google Shape;72;p4"/>
          <p:cNvSpPr txBox="1"/>
          <p:nvPr/>
        </p:nvSpPr>
        <p:spPr>
          <a:xfrm>
            <a:off x="593850" y="985375"/>
            <a:ext cx="7956300" cy="3718937"/>
          </a:xfrm>
          <a:prstGeom prst="rect">
            <a:avLst/>
          </a:prstGeom>
          <a:noFill/>
          <a:ln>
            <a:noFill/>
          </a:ln>
        </p:spPr>
        <p:txBody>
          <a:bodyPr spcFirstLastPara="1" wrap="square" lIns="91425" tIns="91425" rIns="91425" bIns="91425" anchor="t" anchorCtr="0">
            <a:spAutoFit/>
          </a:bodyPr>
          <a:lstStyle/>
          <a:p>
            <a:pPr fontAlgn="base">
              <a:buFont typeface="Arial" panose="020B0604020202020204" pitchFamily="34" charset="0"/>
              <a:buChar char="•"/>
            </a:pPr>
            <a:r>
              <a:rPr lang="en-US" b="1" dirty="0" err="1">
                <a:latin typeface="Lato" panose="020B0604020202020204" charset="0"/>
              </a:rPr>
              <a:t>RowNumber</a:t>
            </a:r>
            <a:r>
              <a:rPr lang="en-US" b="1" dirty="0">
                <a:latin typeface="Lato" panose="020B0604020202020204" charset="0"/>
              </a:rPr>
              <a:t>:</a:t>
            </a:r>
            <a:r>
              <a:rPr lang="en-US" dirty="0">
                <a:latin typeface="Lato" panose="020B0604020202020204" charset="0"/>
              </a:rPr>
              <a:t> The row number in the dataset, likely used for reference or indexing.</a:t>
            </a:r>
            <a:endParaRPr lang="en-US" b="1" dirty="0">
              <a:latin typeface="Lato" panose="020B0604020202020204" charset="0"/>
            </a:endParaRPr>
          </a:p>
          <a:p>
            <a:pPr fontAlgn="base">
              <a:spcBef>
                <a:spcPts val="1000"/>
              </a:spcBef>
              <a:buFont typeface="Arial" panose="020B0604020202020204" pitchFamily="34" charset="0"/>
              <a:buChar char="•"/>
            </a:pPr>
            <a:r>
              <a:rPr lang="en-US" b="1" dirty="0" err="1">
                <a:latin typeface="Lato" panose="020B0604020202020204" charset="0"/>
              </a:rPr>
              <a:t>CustomerId</a:t>
            </a:r>
            <a:r>
              <a:rPr lang="en-US" b="1" dirty="0">
                <a:latin typeface="Lato" panose="020B0604020202020204" charset="0"/>
              </a:rPr>
              <a:t>:</a:t>
            </a:r>
            <a:r>
              <a:rPr lang="en-US" dirty="0">
                <a:latin typeface="Lato" panose="020B0604020202020204" charset="0"/>
              </a:rPr>
              <a:t> A unique identifier for each customer.</a:t>
            </a:r>
            <a:endParaRPr lang="en-US" b="1" dirty="0">
              <a:latin typeface="Lato" panose="020B0604020202020204" charset="0"/>
            </a:endParaRPr>
          </a:p>
          <a:p>
            <a:pPr fontAlgn="base">
              <a:spcBef>
                <a:spcPts val="1000"/>
              </a:spcBef>
              <a:buFont typeface="Arial" panose="020B0604020202020204" pitchFamily="34" charset="0"/>
              <a:buChar char="•"/>
            </a:pPr>
            <a:r>
              <a:rPr lang="en-US" b="1" dirty="0" err="1">
                <a:latin typeface="Lato" panose="020B0604020202020204" charset="0"/>
              </a:rPr>
              <a:t>CreditScore</a:t>
            </a:r>
            <a:r>
              <a:rPr lang="en-US" b="1" dirty="0">
                <a:latin typeface="Lato" panose="020B0604020202020204" charset="0"/>
              </a:rPr>
              <a:t>: </a:t>
            </a:r>
            <a:r>
              <a:rPr lang="en-US" dirty="0">
                <a:latin typeface="Lato" panose="020B0604020202020204" charset="0"/>
              </a:rPr>
              <a:t>A numerical representation of the customer's creditworthiness.</a:t>
            </a:r>
            <a:endParaRPr lang="en-US" b="1" dirty="0">
              <a:latin typeface="Lato" panose="020B0604020202020204" charset="0"/>
            </a:endParaRPr>
          </a:p>
          <a:p>
            <a:pPr marL="742950" lvl="1" indent="-285750" fontAlgn="base">
              <a:buFont typeface="Arial" panose="020B0604020202020204" pitchFamily="34" charset="0"/>
              <a:buChar char="•"/>
            </a:pPr>
            <a:r>
              <a:rPr lang="en-US" b="1" dirty="0">
                <a:latin typeface="Lato" panose="020B0604020202020204" charset="0"/>
              </a:rPr>
              <a:t>Credit score: </a:t>
            </a:r>
          </a:p>
          <a:p>
            <a:pPr marL="1143000" lvl="2" indent="-228600" fontAlgn="base">
              <a:buFont typeface="Arial" panose="020B0604020202020204" pitchFamily="34" charset="0"/>
              <a:buChar char="•"/>
            </a:pPr>
            <a:r>
              <a:rPr lang="en-US" dirty="0">
                <a:latin typeface="Lato" panose="020B0604020202020204" charset="0"/>
              </a:rPr>
              <a:t>Excellent: 800–850</a:t>
            </a:r>
          </a:p>
          <a:p>
            <a:pPr marL="1143000" lvl="2" indent="-228600" fontAlgn="base">
              <a:buFont typeface="Arial" panose="020B0604020202020204" pitchFamily="34" charset="0"/>
              <a:buChar char="•"/>
            </a:pPr>
            <a:r>
              <a:rPr lang="en-US" dirty="0">
                <a:latin typeface="Lato" panose="020B0604020202020204" charset="0"/>
              </a:rPr>
              <a:t>Very Good: 740–799</a:t>
            </a:r>
          </a:p>
          <a:p>
            <a:pPr marL="1143000" lvl="2" indent="-228600" fontAlgn="base">
              <a:buFont typeface="Arial" panose="020B0604020202020204" pitchFamily="34" charset="0"/>
              <a:buChar char="•"/>
            </a:pPr>
            <a:r>
              <a:rPr lang="en-US" dirty="0">
                <a:latin typeface="Lato" panose="020B0604020202020204" charset="0"/>
              </a:rPr>
              <a:t>Good: 670–739</a:t>
            </a:r>
          </a:p>
          <a:p>
            <a:pPr marL="1143000" lvl="2" indent="-228600" fontAlgn="base">
              <a:buFont typeface="Arial" panose="020B0604020202020204" pitchFamily="34" charset="0"/>
              <a:buChar char="•"/>
            </a:pPr>
            <a:r>
              <a:rPr lang="en-US" dirty="0">
                <a:latin typeface="Lato" panose="020B0604020202020204" charset="0"/>
              </a:rPr>
              <a:t>Fair: 580–669</a:t>
            </a:r>
          </a:p>
          <a:p>
            <a:pPr marL="1143000" lvl="2" indent="-228600" fontAlgn="base">
              <a:buFont typeface="Arial" panose="020B0604020202020204" pitchFamily="34" charset="0"/>
              <a:buChar char="•"/>
            </a:pPr>
            <a:r>
              <a:rPr lang="en-US" dirty="0">
                <a:latin typeface="Lato" panose="020B0604020202020204" charset="0"/>
              </a:rPr>
              <a:t>Poor: 300–579</a:t>
            </a:r>
          </a:p>
          <a:p>
            <a:pPr fontAlgn="base">
              <a:spcBef>
                <a:spcPts val="1000"/>
              </a:spcBef>
              <a:buFont typeface="Arial" panose="020B0604020202020204" pitchFamily="34" charset="0"/>
              <a:buChar char="•"/>
            </a:pPr>
            <a:r>
              <a:rPr lang="en-US" b="1" dirty="0" err="1">
                <a:latin typeface="Lato" panose="020B0604020202020204" charset="0"/>
              </a:rPr>
              <a:t>GeographyID</a:t>
            </a:r>
            <a:r>
              <a:rPr lang="en-US" b="1" dirty="0">
                <a:latin typeface="Lato" panose="020B0604020202020204" charset="0"/>
              </a:rPr>
              <a:t>:</a:t>
            </a:r>
            <a:r>
              <a:rPr lang="en-US" dirty="0">
                <a:latin typeface="Lato" panose="020B0604020202020204" charset="0"/>
              </a:rPr>
              <a:t> A numerical identifier that likely corresponds to a geographical location, such as a country or region.</a:t>
            </a:r>
            <a:endParaRPr lang="en-US" b="1" dirty="0">
              <a:latin typeface="Lato" panose="020B0604020202020204" charset="0"/>
            </a:endParaRPr>
          </a:p>
          <a:p>
            <a:pPr fontAlgn="base">
              <a:spcBef>
                <a:spcPts val="1000"/>
              </a:spcBef>
              <a:spcAft>
                <a:spcPts val="1000"/>
              </a:spcAft>
              <a:buFont typeface="Arial" panose="020B0604020202020204" pitchFamily="34" charset="0"/>
              <a:buChar char="•"/>
            </a:pPr>
            <a:r>
              <a:rPr lang="en-US" b="1" dirty="0" err="1">
                <a:latin typeface="Lato" panose="020B0604020202020204" charset="0"/>
              </a:rPr>
              <a:t>GenderID</a:t>
            </a:r>
            <a:r>
              <a:rPr lang="en-US" b="1" dirty="0">
                <a:latin typeface="Lato" panose="020B0604020202020204" charset="0"/>
              </a:rPr>
              <a:t>:</a:t>
            </a:r>
            <a:r>
              <a:rPr lang="en-US" dirty="0">
                <a:latin typeface="Lato" panose="020B0604020202020204" charset="0"/>
              </a:rPr>
              <a:t> A numerical identifier for the customer's gender, where for example, '1' could represent male and '2' could represent female.</a:t>
            </a:r>
            <a:endParaRPr lang="en-US" b="1" dirty="0">
              <a:latin typeface="Lato" panose="020B060402020202020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5"/>
          <p:cNvSpPr txBox="1"/>
          <p:nvPr/>
        </p:nvSpPr>
        <p:spPr>
          <a:xfrm>
            <a:off x="701850" y="340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8" name="Google Shape;138;p15"/>
          <p:cNvSpPr txBox="1"/>
          <p:nvPr/>
        </p:nvSpPr>
        <p:spPr>
          <a:xfrm>
            <a:off x="353085" y="495749"/>
            <a:ext cx="8492151" cy="4652525"/>
          </a:xfrm>
          <a:prstGeom prst="rect">
            <a:avLst/>
          </a:prstGeom>
          <a:noFill/>
          <a:ln>
            <a:noFill/>
          </a:ln>
        </p:spPr>
        <p:txBody>
          <a:bodyPr spcFirstLastPara="1" wrap="square" lIns="91425" tIns="91425" rIns="91425" bIns="91425" anchor="t" anchorCtr="0">
            <a:spAutoFit/>
          </a:bodyPr>
          <a:lstStyle/>
          <a:p>
            <a:pPr lvl="0">
              <a:spcBef>
                <a:spcPts val="1000"/>
              </a:spcBef>
              <a:buClr>
                <a:schemeClr val="dk1"/>
              </a:buClr>
              <a:buSzPts val="1100"/>
            </a:pPr>
            <a:r>
              <a:rPr lang="en-US" dirty="0">
                <a:solidFill>
                  <a:schemeClr val="dk1"/>
                </a:solidFill>
                <a:latin typeface="Lato"/>
                <a:ea typeface="Lato"/>
                <a:cs typeface="Lato"/>
                <a:sym typeface="Lato"/>
              </a:rPr>
              <a:t>To retrieve those buckets that have lesser than average number of credit cards per bucket</a:t>
            </a:r>
            <a:r>
              <a:rPr lang="en-US" dirty="0" smtClean="0">
                <a:solidFill>
                  <a:schemeClr val="dk1"/>
                </a:solidFill>
                <a:latin typeface="Lato"/>
                <a:ea typeface="Lato"/>
                <a:cs typeface="Lato"/>
                <a:sym typeface="Lato"/>
              </a:rPr>
              <a:t>.</a:t>
            </a:r>
          </a:p>
          <a:p>
            <a:pPr lvl="0">
              <a:spcBef>
                <a:spcPts val="1000"/>
              </a:spcBef>
              <a:buClr>
                <a:schemeClr val="dk1"/>
              </a:buClr>
              <a:buSzPts val="1100"/>
            </a:pPr>
            <a:r>
              <a:rPr lang="en-US" dirty="0" smtClean="0">
                <a:solidFill>
                  <a:schemeClr val="dk1"/>
                </a:solidFill>
                <a:latin typeface="Lato"/>
                <a:ea typeface="Lato"/>
                <a:cs typeface="Lato"/>
                <a:sym typeface="Lato"/>
              </a:rPr>
              <a:t>As the SQL query was quite long ,we have put it in the objective.docx file .</a:t>
            </a:r>
          </a:p>
          <a:p>
            <a:pPr lvl="0">
              <a:spcBef>
                <a:spcPts val="1000"/>
              </a:spcBef>
              <a:buClr>
                <a:schemeClr val="dk1"/>
              </a:buClr>
              <a:buSzPts val="1100"/>
            </a:pPr>
            <a:endParaRPr lang="en-US" dirty="0">
              <a:solidFill>
                <a:schemeClr val="dk1"/>
              </a:solidFill>
              <a:latin typeface="Lato"/>
              <a:ea typeface="Lato"/>
              <a:cs typeface="Lato"/>
              <a:sym typeface="Lato"/>
            </a:endParaRPr>
          </a:p>
          <a:p>
            <a:pPr lvl="0">
              <a:spcBef>
                <a:spcPts val="1000"/>
              </a:spcBef>
              <a:buClr>
                <a:schemeClr val="dk1"/>
              </a:buClr>
              <a:buSzPts val="1100"/>
            </a:pPr>
            <a:endParaRPr lang="en-US" dirty="0" smtClean="0">
              <a:solidFill>
                <a:schemeClr val="dk1"/>
              </a:solidFill>
              <a:latin typeface="Lato"/>
              <a:ea typeface="Lato"/>
              <a:cs typeface="Lato"/>
              <a:sym typeface="Lato"/>
            </a:endParaRPr>
          </a:p>
          <a:p>
            <a:pPr lvl="0">
              <a:spcBef>
                <a:spcPts val="1000"/>
              </a:spcBef>
              <a:buClr>
                <a:schemeClr val="dk1"/>
              </a:buClr>
              <a:buSzPts val="1100"/>
            </a:pPr>
            <a:endParaRPr lang="en-US" dirty="0">
              <a:solidFill>
                <a:schemeClr val="dk1"/>
              </a:solidFill>
              <a:latin typeface="Lato"/>
              <a:ea typeface="Lato"/>
              <a:cs typeface="Lato"/>
              <a:sym typeface="Lato"/>
            </a:endParaRPr>
          </a:p>
          <a:p>
            <a:pPr lvl="0">
              <a:spcBef>
                <a:spcPts val="1000"/>
              </a:spcBef>
              <a:buClr>
                <a:schemeClr val="dk1"/>
              </a:buClr>
              <a:buSzPts val="1100"/>
            </a:pPr>
            <a:endParaRPr lang="en-US" dirty="0" smtClean="0">
              <a:solidFill>
                <a:schemeClr val="dk1"/>
              </a:solidFill>
              <a:latin typeface="Lato"/>
              <a:ea typeface="Lato"/>
              <a:cs typeface="Lato"/>
              <a:sym typeface="Lato"/>
            </a:endParaRPr>
          </a:p>
          <a:p>
            <a:pPr lvl="0">
              <a:spcBef>
                <a:spcPts val="1000"/>
              </a:spcBef>
              <a:buClr>
                <a:schemeClr val="dk1"/>
              </a:buClr>
              <a:buSzPts val="1100"/>
            </a:pPr>
            <a:endParaRPr lang="en-US" dirty="0">
              <a:solidFill>
                <a:schemeClr val="dk1"/>
              </a:solidFill>
              <a:latin typeface="Lato"/>
              <a:ea typeface="Lato"/>
              <a:cs typeface="Lato"/>
              <a:sym typeface="Lato"/>
            </a:endParaRPr>
          </a:p>
          <a:p>
            <a:pPr lvl="0">
              <a:spcBef>
                <a:spcPts val="1000"/>
              </a:spcBef>
              <a:buClr>
                <a:schemeClr val="dk1"/>
              </a:buClr>
              <a:buSzPts val="1100"/>
            </a:pPr>
            <a:endParaRPr lang="en-US" dirty="0" smtClean="0">
              <a:solidFill>
                <a:schemeClr val="dk1"/>
              </a:solidFill>
              <a:latin typeface="Lato"/>
              <a:ea typeface="Lato"/>
              <a:cs typeface="Lato"/>
              <a:sym typeface="Lato"/>
            </a:endParaRPr>
          </a:p>
          <a:p>
            <a:pPr lvl="0">
              <a:spcBef>
                <a:spcPts val="1000"/>
              </a:spcBef>
              <a:buClr>
                <a:schemeClr val="dk1"/>
              </a:buClr>
              <a:buSzPts val="1100"/>
            </a:pPr>
            <a:endParaRPr lang="en-US" dirty="0">
              <a:solidFill>
                <a:schemeClr val="dk1"/>
              </a:solidFill>
              <a:latin typeface="Lato"/>
              <a:ea typeface="Lato"/>
              <a:cs typeface="Lato"/>
              <a:sym typeface="Lato"/>
            </a:endParaRPr>
          </a:p>
          <a:p>
            <a:pPr lvl="0">
              <a:spcBef>
                <a:spcPts val="1000"/>
              </a:spcBef>
              <a:buClr>
                <a:schemeClr val="dk1"/>
              </a:buClr>
              <a:buSzPts val="1100"/>
            </a:pPr>
            <a:endParaRPr lang="en-US" dirty="0" smtClean="0">
              <a:solidFill>
                <a:schemeClr val="dk1"/>
              </a:solidFill>
              <a:latin typeface="Lato"/>
              <a:ea typeface="Lato"/>
              <a:cs typeface="Lato"/>
              <a:sym typeface="Lato"/>
            </a:endParaRPr>
          </a:p>
          <a:p>
            <a:pPr lvl="0">
              <a:spcBef>
                <a:spcPts val="1000"/>
              </a:spcBef>
              <a:buClr>
                <a:schemeClr val="dk1"/>
              </a:buClr>
              <a:buSzPts val="1100"/>
            </a:pPr>
            <a:endParaRPr lang="en-US" dirty="0">
              <a:solidFill>
                <a:schemeClr val="dk1"/>
              </a:solidFill>
              <a:latin typeface="Lato"/>
              <a:ea typeface="Lato"/>
              <a:cs typeface="Lato"/>
              <a:sym typeface="Lato"/>
            </a:endParaRPr>
          </a:p>
          <a:p>
            <a:pPr lvl="0">
              <a:spcBef>
                <a:spcPts val="1000"/>
              </a:spcBef>
              <a:buClr>
                <a:schemeClr val="dk1"/>
              </a:buClr>
              <a:buSzPts val="1100"/>
            </a:pPr>
            <a:endParaRPr lang="en-US" dirty="0" smtClean="0">
              <a:solidFill>
                <a:schemeClr val="dk1"/>
              </a:solidFill>
              <a:latin typeface="Lato"/>
              <a:ea typeface="Lato"/>
              <a:cs typeface="Lato"/>
              <a:sym typeface="Lato"/>
            </a:endParaRPr>
          </a:p>
          <a:p>
            <a:pPr lvl="0">
              <a:spcBef>
                <a:spcPts val="1000"/>
              </a:spcBef>
              <a:buClr>
                <a:schemeClr val="dk1"/>
              </a:buClr>
              <a:buSzPts val="1100"/>
            </a:pPr>
            <a:r>
              <a:rPr lang="en-US" dirty="0" smtClean="0">
                <a:solidFill>
                  <a:schemeClr val="dk1"/>
                </a:solidFill>
                <a:latin typeface="Lato"/>
                <a:ea typeface="Lato"/>
                <a:cs typeface="Lato"/>
                <a:sym typeface="Lato"/>
              </a:rPr>
              <a:t> </a:t>
            </a:r>
            <a:endParaRPr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3472794" y="1492136"/>
            <a:ext cx="4967111" cy="3520685"/>
          </a:xfrm>
          <a:prstGeom prst="rect">
            <a:avLst/>
          </a:prstGeom>
        </p:spPr>
      </p:pic>
    </p:spTree>
    <p:extLst>
      <p:ext uri="{BB962C8B-B14F-4D97-AF65-F5344CB8AC3E}">
        <p14:creationId xmlns:p14="http://schemas.microsoft.com/office/powerpoint/2010/main" val="40085449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5"/>
          <p:cNvSpPr txBox="1"/>
          <p:nvPr/>
        </p:nvSpPr>
        <p:spPr>
          <a:xfrm>
            <a:off x="701850" y="340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8" name="Google Shape;138;p15"/>
          <p:cNvSpPr txBox="1"/>
          <p:nvPr/>
        </p:nvSpPr>
        <p:spPr>
          <a:xfrm>
            <a:off x="906000" y="495750"/>
            <a:ext cx="7332000" cy="3893343"/>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1000"/>
              </a:spcBef>
              <a:spcAft>
                <a:spcPts val="0"/>
              </a:spcAft>
              <a:buClr>
                <a:schemeClr val="dk1"/>
              </a:buClr>
              <a:buSzPct val="100000"/>
              <a:buFont typeface="+mj-lt"/>
              <a:buAutoNum type="arabicPeriod" startAt="21"/>
            </a:pPr>
            <a:r>
              <a:rPr lang="en-GB" b="0" i="0" u="none" strike="noStrike" cap="none" dirty="0" smtClean="0">
                <a:solidFill>
                  <a:schemeClr val="dk1"/>
                </a:solidFill>
                <a:latin typeface="Lato"/>
                <a:ea typeface="Lato"/>
                <a:cs typeface="Lato"/>
                <a:sym typeface="Lato"/>
              </a:rPr>
              <a:t>Rank </a:t>
            </a:r>
            <a:r>
              <a:rPr lang="en-GB" b="0" i="0" u="none" strike="noStrike" cap="none" dirty="0">
                <a:solidFill>
                  <a:schemeClr val="dk1"/>
                </a:solidFill>
                <a:latin typeface="Lato"/>
                <a:ea typeface="Lato"/>
                <a:cs typeface="Lato"/>
                <a:sym typeface="Lato"/>
              </a:rPr>
              <a:t>the Locations as per the number of people who have churned the bank and average balance of the learners</a:t>
            </a:r>
            <a:r>
              <a:rPr lang="en-GB" b="0" i="0" u="none" strike="noStrike" cap="none" dirty="0" smtClean="0">
                <a:solidFill>
                  <a:schemeClr val="dk1"/>
                </a:solidFill>
                <a:latin typeface="Lato"/>
                <a:ea typeface="Lato"/>
                <a:cs typeface="Lato"/>
                <a:sym typeface="Lato"/>
              </a:rPr>
              <a:t>.</a:t>
            </a:r>
          </a:p>
          <a:p>
            <a:pPr marR="0" lvl="0" algn="l" rtl="0">
              <a:lnSpc>
                <a:spcPct val="100000"/>
              </a:lnSpc>
              <a:spcBef>
                <a:spcPts val="1000"/>
              </a:spcBef>
              <a:spcAft>
                <a:spcPts val="0"/>
              </a:spcAft>
              <a:buClr>
                <a:schemeClr val="dk1"/>
              </a:buClr>
              <a:buSzPct val="100000"/>
            </a:pPr>
            <a:endParaRPr lang="en-GB" b="0" i="0" u="none" strike="noStrike" cap="none" dirty="0" smtClean="0">
              <a:solidFill>
                <a:schemeClr val="dk1"/>
              </a:solidFill>
              <a:latin typeface="Lato"/>
              <a:ea typeface="Lato"/>
              <a:cs typeface="Lato"/>
              <a:sym typeface="Lato"/>
            </a:endParaRPr>
          </a:p>
          <a:p>
            <a:r>
              <a:rPr lang="en-GB" sz="1000" dirty="0"/>
              <a:t>select </a:t>
            </a:r>
            <a:endParaRPr lang="en-IN" sz="1000" dirty="0"/>
          </a:p>
          <a:p>
            <a:r>
              <a:rPr lang="en-GB" sz="1000" dirty="0" err="1" smtClean="0"/>
              <a:t>GeographyLocation</a:t>
            </a:r>
            <a:r>
              <a:rPr lang="en-GB" sz="1000" dirty="0"/>
              <a:t>,</a:t>
            </a:r>
            <a:endParaRPr lang="en-IN" sz="1000" dirty="0"/>
          </a:p>
          <a:p>
            <a:r>
              <a:rPr lang="en-GB" sz="1000" dirty="0" err="1" smtClean="0"/>
              <a:t>ChurnedCustomers</a:t>
            </a:r>
            <a:r>
              <a:rPr lang="en-GB" sz="1000" dirty="0"/>
              <a:t>,</a:t>
            </a:r>
            <a:endParaRPr lang="en-IN" sz="1000" dirty="0"/>
          </a:p>
          <a:p>
            <a:r>
              <a:rPr lang="en-GB" sz="1000" dirty="0" err="1" smtClean="0"/>
              <a:t>average_Balance</a:t>
            </a:r>
            <a:r>
              <a:rPr lang="en-GB" sz="1000" dirty="0"/>
              <a:t>,</a:t>
            </a:r>
            <a:endParaRPr lang="en-IN" sz="1000" dirty="0"/>
          </a:p>
          <a:p>
            <a:r>
              <a:rPr lang="en-GB" sz="1000" dirty="0" smtClean="0"/>
              <a:t>rank</a:t>
            </a:r>
            <a:r>
              <a:rPr lang="en-GB" sz="1000" dirty="0"/>
              <a:t>() over(order by </a:t>
            </a:r>
            <a:r>
              <a:rPr lang="en-GB" sz="1000" dirty="0" err="1"/>
              <a:t>ChurnedCustomers</a:t>
            </a:r>
            <a:r>
              <a:rPr lang="en-GB" sz="1000" dirty="0"/>
              <a:t> </a:t>
            </a:r>
            <a:r>
              <a:rPr lang="en-GB" sz="1000" dirty="0" err="1" smtClean="0"/>
              <a:t>desc</a:t>
            </a:r>
            <a:r>
              <a:rPr lang="en-GB" sz="1000" dirty="0" smtClean="0"/>
              <a:t>) </a:t>
            </a:r>
            <a:r>
              <a:rPr lang="en-GB" sz="1000" dirty="0" err="1"/>
              <a:t>churnRank</a:t>
            </a:r>
            <a:r>
              <a:rPr lang="en-GB" sz="1000" dirty="0"/>
              <a:t>,</a:t>
            </a:r>
            <a:endParaRPr lang="en-IN" sz="1000" dirty="0"/>
          </a:p>
          <a:p>
            <a:r>
              <a:rPr lang="en-GB" sz="1000" dirty="0" smtClean="0"/>
              <a:t>rank</a:t>
            </a:r>
            <a:r>
              <a:rPr lang="en-GB" sz="1000" dirty="0"/>
              <a:t>() over(order by </a:t>
            </a:r>
            <a:r>
              <a:rPr lang="en-GB" sz="1000" dirty="0" err="1"/>
              <a:t>average_Balance</a:t>
            </a:r>
            <a:r>
              <a:rPr lang="en-GB" sz="1000" dirty="0"/>
              <a:t> </a:t>
            </a:r>
            <a:r>
              <a:rPr lang="en-GB" sz="1000" dirty="0" err="1"/>
              <a:t>desc</a:t>
            </a:r>
            <a:r>
              <a:rPr lang="en-GB" sz="1000" dirty="0"/>
              <a:t> ) </a:t>
            </a:r>
            <a:r>
              <a:rPr lang="en-GB" sz="1000" dirty="0" err="1"/>
              <a:t>BalanceRank</a:t>
            </a:r>
            <a:endParaRPr lang="en-IN" sz="1000" dirty="0"/>
          </a:p>
          <a:p>
            <a:r>
              <a:rPr lang="en-GB" sz="1000" dirty="0"/>
              <a:t>from </a:t>
            </a:r>
            <a:r>
              <a:rPr lang="en-GB" sz="1000" dirty="0" smtClean="0"/>
              <a:t>(select </a:t>
            </a:r>
            <a:endParaRPr lang="en-IN" sz="1000" dirty="0"/>
          </a:p>
          <a:p>
            <a:r>
              <a:rPr lang="en-GB" sz="1000" dirty="0"/>
              <a:t>    </a:t>
            </a:r>
            <a:r>
              <a:rPr lang="en-GB" sz="1000" dirty="0" err="1"/>
              <a:t>g.GeographyLocation</a:t>
            </a:r>
            <a:r>
              <a:rPr lang="en-GB" sz="1000" dirty="0"/>
              <a:t> </a:t>
            </a:r>
            <a:r>
              <a:rPr lang="en-GB" sz="1000" dirty="0" err="1"/>
              <a:t>GeographyLocation</a:t>
            </a:r>
            <a:r>
              <a:rPr lang="en-GB" sz="1000" dirty="0"/>
              <a:t>,</a:t>
            </a:r>
            <a:endParaRPr lang="en-IN" sz="1000" dirty="0"/>
          </a:p>
          <a:p>
            <a:r>
              <a:rPr lang="en-GB" sz="1000" dirty="0" smtClean="0"/>
              <a:t>count(case </a:t>
            </a:r>
            <a:r>
              <a:rPr lang="en-GB" sz="1000" dirty="0"/>
              <a:t>when </a:t>
            </a:r>
            <a:r>
              <a:rPr lang="en-GB" sz="1000" dirty="0" err="1"/>
              <a:t>bc.Exited</a:t>
            </a:r>
            <a:r>
              <a:rPr lang="en-GB" sz="1000" dirty="0"/>
              <a:t> = 1 then </a:t>
            </a:r>
            <a:r>
              <a:rPr lang="en-GB" sz="1000" dirty="0" err="1"/>
              <a:t>bc</a:t>
            </a:r>
            <a:r>
              <a:rPr lang="en-GB" sz="1000" dirty="0"/>
              <a:t>.`ï»¿</a:t>
            </a:r>
            <a:r>
              <a:rPr lang="en-GB" sz="1000" dirty="0" err="1"/>
              <a:t>CustomerId</a:t>
            </a:r>
            <a:r>
              <a:rPr lang="en-GB" sz="1000" dirty="0"/>
              <a:t>` end) as </a:t>
            </a:r>
            <a:r>
              <a:rPr lang="en-GB" sz="1000" dirty="0" err="1"/>
              <a:t>ChurnedCustomers</a:t>
            </a:r>
            <a:r>
              <a:rPr lang="en-GB" sz="1000" dirty="0"/>
              <a:t> ,</a:t>
            </a:r>
            <a:endParaRPr lang="en-IN" sz="1000" dirty="0"/>
          </a:p>
          <a:p>
            <a:r>
              <a:rPr lang="en-GB" sz="1000" dirty="0" err="1" smtClean="0"/>
              <a:t>avg</a:t>
            </a:r>
            <a:r>
              <a:rPr lang="en-GB" sz="1000" dirty="0" smtClean="0"/>
              <a:t>(</a:t>
            </a:r>
            <a:r>
              <a:rPr lang="en-GB" sz="1000" dirty="0" err="1" smtClean="0"/>
              <a:t>bc.Balance</a:t>
            </a:r>
            <a:r>
              <a:rPr lang="en-GB" sz="1000" dirty="0"/>
              <a:t>) </a:t>
            </a:r>
            <a:r>
              <a:rPr lang="en-GB" sz="1000" dirty="0" err="1"/>
              <a:t>average_Balance</a:t>
            </a:r>
            <a:endParaRPr lang="en-IN" sz="1000" dirty="0"/>
          </a:p>
          <a:p>
            <a:r>
              <a:rPr lang="en-GB" sz="1000" dirty="0" smtClean="0"/>
              <a:t>from </a:t>
            </a:r>
            <a:r>
              <a:rPr lang="en-GB" sz="1000" dirty="0" err="1"/>
              <a:t>customerinfo</a:t>
            </a:r>
            <a:r>
              <a:rPr lang="en-GB" sz="1000" dirty="0"/>
              <a:t> ci</a:t>
            </a:r>
            <a:endParaRPr lang="en-IN" sz="1000" dirty="0"/>
          </a:p>
          <a:p>
            <a:r>
              <a:rPr lang="en-GB" sz="1000" dirty="0" smtClean="0"/>
              <a:t>join </a:t>
            </a:r>
            <a:r>
              <a:rPr lang="en-GB" sz="1000" dirty="0"/>
              <a:t>geography g on g.ï»¿</a:t>
            </a:r>
            <a:r>
              <a:rPr lang="en-GB" sz="1000" dirty="0" err="1"/>
              <a:t>GeographyID</a:t>
            </a:r>
            <a:r>
              <a:rPr lang="en-GB" sz="1000" dirty="0"/>
              <a:t> = </a:t>
            </a:r>
            <a:r>
              <a:rPr lang="en-GB" sz="1000" dirty="0" err="1"/>
              <a:t>ci.GeographyID</a:t>
            </a:r>
            <a:endParaRPr lang="en-IN" sz="1000" dirty="0"/>
          </a:p>
          <a:p>
            <a:r>
              <a:rPr lang="en-GB" sz="1000" dirty="0" smtClean="0"/>
              <a:t>join </a:t>
            </a:r>
            <a:r>
              <a:rPr lang="en-GB" sz="1000" dirty="0" err="1"/>
              <a:t>bank_churn</a:t>
            </a:r>
            <a:r>
              <a:rPr lang="en-GB" sz="1000" dirty="0"/>
              <a:t> </a:t>
            </a:r>
            <a:r>
              <a:rPr lang="en-GB" sz="1000" dirty="0" err="1"/>
              <a:t>bc</a:t>
            </a:r>
            <a:r>
              <a:rPr lang="en-GB" sz="1000" dirty="0"/>
              <a:t> on </a:t>
            </a:r>
            <a:r>
              <a:rPr lang="en-GB" sz="1000" dirty="0" err="1"/>
              <a:t>bc</a:t>
            </a:r>
            <a:r>
              <a:rPr lang="en-GB" sz="1000" dirty="0"/>
              <a:t>.`ï»¿</a:t>
            </a:r>
            <a:r>
              <a:rPr lang="en-GB" sz="1000" dirty="0" err="1"/>
              <a:t>CustomerId</a:t>
            </a:r>
            <a:r>
              <a:rPr lang="en-GB" sz="1000" dirty="0"/>
              <a:t>` = ci.`ï»¿</a:t>
            </a:r>
            <a:r>
              <a:rPr lang="en-GB" sz="1000" dirty="0" err="1"/>
              <a:t>CustomerId</a:t>
            </a:r>
            <a:r>
              <a:rPr lang="en-GB" sz="1000" dirty="0"/>
              <a:t>`</a:t>
            </a:r>
            <a:endParaRPr lang="en-IN" sz="1000" dirty="0"/>
          </a:p>
          <a:p>
            <a:r>
              <a:rPr lang="en-GB" sz="1000" dirty="0" smtClean="0"/>
              <a:t>group </a:t>
            </a:r>
            <a:r>
              <a:rPr lang="en-GB" sz="1000" dirty="0"/>
              <a:t>by </a:t>
            </a:r>
            <a:r>
              <a:rPr lang="en-GB" sz="1000" dirty="0" err="1"/>
              <a:t>g.GeographyLocation</a:t>
            </a:r>
            <a:endParaRPr lang="en-IN" sz="1000" dirty="0"/>
          </a:p>
          <a:p>
            <a:r>
              <a:rPr lang="en-GB" sz="1000" dirty="0"/>
              <a:t>) as location</a:t>
            </a:r>
            <a:endParaRPr lang="en-IN" sz="1000" dirty="0"/>
          </a:p>
          <a:p>
            <a:r>
              <a:rPr lang="en-GB" sz="1000" dirty="0"/>
              <a:t>order by </a:t>
            </a:r>
            <a:r>
              <a:rPr lang="en-GB" sz="1000" dirty="0" err="1"/>
              <a:t>churnRank</a:t>
            </a:r>
            <a:r>
              <a:rPr lang="en-GB" sz="1000" dirty="0"/>
              <a:t>, </a:t>
            </a:r>
            <a:r>
              <a:rPr lang="en-GB" sz="1000" dirty="0" err="1"/>
              <a:t>BalanceRank</a:t>
            </a:r>
            <a:endParaRPr lang="en-IN" sz="1000" dirty="0"/>
          </a:p>
          <a:p>
            <a:pPr marR="0" lvl="0" algn="l" rtl="0">
              <a:lnSpc>
                <a:spcPct val="100000"/>
              </a:lnSpc>
              <a:spcBef>
                <a:spcPts val="1000"/>
              </a:spcBef>
              <a:spcAft>
                <a:spcPts val="0"/>
              </a:spcAft>
              <a:buClr>
                <a:schemeClr val="dk1"/>
              </a:buClr>
              <a:buSzPct val="100000"/>
            </a:pPr>
            <a:endParaRPr dirty="0">
              <a:solidFill>
                <a:schemeClr val="dk1"/>
              </a:solidFill>
              <a:latin typeface="Lato"/>
              <a:ea typeface="Lato"/>
              <a:cs typeface="Lato"/>
              <a:sym typeface="Lato"/>
            </a:endParaRPr>
          </a:p>
        </p:txBody>
      </p:sp>
    </p:spTree>
    <p:extLst>
      <p:ext uri="{BB962C8B-B14F-4D97-AF65-F5344CB8AC3E}">
        <p14:creationId xmlns:p14="http://schemas.microsoft.com/office/powerpoint/2010/main" val="14265408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5"/>
          <p:cNvSpPr txBox="1"/>
          <p:nvPr/>
        </p:nvSpPr>
        <p:spPr>
          <a:xfrm>
            <a:off x="701850" y="340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8" name="Google Shape;138;p15"/>
          <p:cNvSpPr txBox="1"/>
          <p:nvPr/>
        </p:nvSpPr>
        <p:spPr>
          <a:xfrm>
            <a:off x="443620" y="495750"/>
            <a:ext cx="7794380" cy="430884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chemeClr val="dk1"/>
              </a:buClr>
              <a:buSzPts val="1100"/>
              <a:buFont typeface="Arial"/>
              <a:buNone/>
            </a:pPr>
            <a:endParaRPr lang="en-IN" dirty="0" smtClean="0">
              <a:solidFill>
                <a:schemeClr val="dk1"/>
              </a:solidFill>
              <a:latin typeface="Lato"/>
              <a:ea typeface="Lato"/>
              <a:cs typeface="Lato"/>
              <a:sym typeface="Lato"/>
            </a:endParaRPr>
          </a:p>
          <a:p>
            <a:pPr marL="0" marR="0" lvl="0" indent="0" algn="l" rtl="0">
              <a:lnSpc>
                <a:spcPct val="100000"/>
              </a:lnSpc>
              <a:spcBef>
                <a:spcPts val="1000"/>
              </a:spcBef>
              <a:spcAft>
                <a:spcPts val="0"/>
              </a:spcAft>
              <a:buClr>
                <a:schemeClr val="dk1"/>
              </a:buClr>
              <a:buSzPts val="1100"/>
              <a:buFont typeface="Arial"/>
              <a:buNone/>
            </a:pPr>
            <a:endParaRPr lang="en-IN" dirty="0">
              <a:solidFill>
                <a:schemeClr val="dk1"/>
              </a:solidFill>
              <a:latin typeface="Lato"/>
              <a:ea typeface="Lato"/>
              <a:cs typeface="Lato"/>
              <a:sym typeface="Lato"/>
            </a:endParaRPr>
          </a:p>
          <a:p>
            <a:pPr marL="0" marR="0" lvl="0" indent="0" algn="l" rtl="0">
              <a:lnSpc>
                <a:spcPct val="100000"/>
              </a:lnSpc>
              <a:spcBef>
                <a:spcPts val="1000"/>
              </a:spcBef>
              <a:spcAft>
                <a:spcPts val="0"/>
              </a:spcAft>
              <a:buClr>
                <a:schemeClr val="dk1"/>
              </a:buClr>
              <a:buSzPts val="1100"/>
              <a:buFont typeface="Arial"/>
              <a:buNone/>
            </a:pPr>
            <a:endParaRPr lang="en-IN" dirty="0" smtClean="0">
              <a:solidFill>
                <a:schemeClr val="dk1"/>
              </a:solidFill>
              <a:latin typeface="Lato"/>
              <a:ea typeface="Lato"/>
              <a:cs typeface="Lato"/>
              <a:sym typeface="Lato"/>
            </a:endParaRPr>
          </a:p>
          <a:p>
            <a:pPr marL="0" marR="0" lvl="0" indent="0" algn="l" rtl="0">
              <a:lnSpc>
                <a:spcPct val="100000"/>
              </a:lnSpc>
              <a:spcBef>
                <a:spcPts val="1000"/>
              </a:spcBef>
              <a:spcAft>
                <a:spcPts val="0"/>
              </a:spcAft>
              <a:buClr>
                <a:schemeClr val="dk1"/>
              </a:buClr>
              <a:buSzPts val="1100"/>
              <a:buFont typeface="Arial"/>
              <a:buNone/>
            </a:pPr>
            <a:endParaRPr lang="en-IN" dirty="0">
              <a:solidFill>
                <a:schemeClr val="dk1"/>
              </a:solidFill>
              <a:latin typeface="Lato"/>
              <a:ea typeface="Lato"/>
              <a:cs typeface="Lato"/>
              <a:sym typeface="Lato"/>
            </a:endParaRPr>
          </a:p>
          <a:p>
            <a:pPr marL="0" marR="0" lvl="0" indent="0" algn="l" rtl="0">
              <a:lnSpc>
                <a:spcPct val="100000"/>
              </a:lnSpc>
              <a:spcBef>
                <a:spcPts val="1000"/>
              </a:spcBef>
              <a:spcAft>
                <a:spcPts val="0"/>
              </a:spcAft>
              <a:buClr>
                <a:schemeClr val="dk1"/>
              </a:buClr>
              <a:buSzPts val="1100"/>
              <a:buFont typeface="Arial"/>
              <a:buNone/>
            </a:pPr>
            <a:endParaRPr lang="en-IN" dirty="0" smtClean="0">
              <a:solidFill>
                <a:schemeClr val="dk1"/>
              </a:solidFill>
              <a:latin typeface="Lato"/>
              <a:ea typeface="Lato"/>
              <a:cs typeface="Lato"/>
              <a:sym typeface="Lato"/>
            </a:endParaRPr>
          </a:p>
          <a:p>
            <a:pPr marL="0" marR="0" lvl="0" indent="0" algn="l" rtl="0">
              <a:lnSpc>
                <a:spcPct val="100000"/>
              </a:lnSpc>
              <a:spcBef>
                <a:spcPts val="1000"/>
              </a:spcBef>
              <a:spcAft>
                <a:spcPts val="0"/>
              </a:spcAft>
              <a:buClr>
                <a:schemeClr val="dk1"/>
              </a:buClr>
              <a:buSzPts val="1100"/>
              <a:buFont typeface="Arial"/>
              <a:buNone/>
            </a:pPr>
            <a:endParaRPr lang="en-IN" dirty="0">
              <a:solidFill>
                <a:schemeClr val="dk1"/>
              </a:solidFill>
              <a:latin typeface="Lato"/>
              <a:ea typeface="Lato"/>
              <a:cs typeface="Lato"/>
              <a:sym typeface="Lato"/>
            </a:endParaRPr>
          </a:p>
          <a:p>
            <a:pPr marL="0" marR="0" lvl="0" indent="0" algn="l" rtl="0">
              <a:lnSpc>
                <a:spcPct val="100000"/>
              </a:lnSpc>
              <a:spcBef>
                <a:spcPts val="1000"/>
              </a:spcBef>
              <a:spcAft>
                <a:spcPts val="0"/>
              </a:spcAft>
              <a:buClr>
                <a:schemeClr val="dk1"/>
              </a:buClr>
              <a:buSzPts val="1100"/>
              <a:buFont typeface="Arial"/>
              <a:buNone/>
            </a:pPr>
            <a:endParaRPr lang="en-IN" dirty="0" smtClean="0">
              <a:solidFill>
                <a:schemeClr val="dk1"/>
              </a:solidFill>
              <a:latin typeface="Lato"/>
              <a:ea typeface="Lato"/>
              <a:cs typeface="Lato"/>
              <a:sym typeface="Lato"/>
            </a:endParaRPr>
          </a:p>
          <a:p>
            <a:pPr marL="0" marR="0" lvl="0" indent="0" algn="l" rtl="0">
              <a:lnSpc>
                <a:spcPct val="100000"/>
              </a:lnSpc>
              <a:spcBef>
                <a:spcPts val="1000"/>
              </a:spcBef>
              <a:spcAft>
                <a:spcPts val="0"/>
              </a:spcAft>
              <a:buClr>
                <a:schemeClr val="dk1"/>
              </a:buClr>
              <a:buSzPts val="1100"/>
              <a:buFont typeface="Arial"/>
              <a:buNone/>
            </a:pPr>
            <a:endParaRPr lang="en-IN" dirty="0">
              <a:solidFill>
                <a:schemeClr val="dk1"/>
              </a:solidFill>
              <a:latin typeface="Lato"/>
              <a:ea typeface="Lato"/>
              <a:cs typeface="Lato"/>
              <a:sym typeface="Lato"/>
            </a:endParaRPr>
          </a:p>
          <a:p>
            <a:pPr marL="0" marR="0" lvl="0" indent="0" algn="l" rtl="0">
              <a:lnSpc>
                <a:spcPct val="100000"/>
              </a:lnSpc>
              <a:spcBef>
                <a:spcPts val="1000"/>
              </a:spcBef>
              <a:spcAft>
                <a:spcPts val="0"/>
              </a:spcAft>
              <a:buClr>
                <a:schemeClr val="dk1"/>
              </a:buClr>
              <a:buSzPts val="1100"/>
              <a:buFont typeface="Arial"/>
              <a:buNone/>
            </a:pPr>
            <a:endParaRPr lang="en-IN" dirty="0" smtClean="0">
              <a:solidFill>
                <a:schemeClr val="dk1"/>
              </a:solidFill>
              <a:latin typeface="Lato"/>
              <a:ea typeface="Lato"/>
              <a:cs typeface="Lato"/>
              <a:sym typeface="Lato"/>
            </a:endParaRPr>
          </a:p>
          <a:p>
            <a:pPr marL="0" marR="0" lvl="0" indent="0" algn="l" rtl="0">
              <a:lnSpc>
                <a:spcPct val="100000"/>
              </a:lnSpc>
              <a:spcBef>
                <a:spcPts val="1000"/>
              </a:spcBef>
              <a:spcAft>
                <a:spcPts val="0"/>
              </a:spcAft>
              <a:buClr>
                <a:schemeClr val="dk1"/>
              </a:buClr>
              <a:buSzPts val="1100"/>
              <a:buFont typeface="Arial"/>
              <a:buNone/>
            </a:pPr>
            <a:endParaRPr lang="en-IN" dirty="0">
              <a:solidFill>
                <a:schemeClr val="dk1"/>
              </a:solidFill>
              <a:latin typeface="Lato"/>
              <a:ea typeface="Lato"/>
              <a:cs typeface="Lato"/>
              <a:sym typeface="Lato"/>
            </a:endParaRPr>
          </a:p>
          <a:p>
            <a:pPr marL="0" marR="0" lvl="0" indent="0" algn="l" rtl="0">
              <a:lnSpc>
                <a:spcPct val="100000"/>
              </a:lnSpc>
              <a:spcBef>
                <a:spcPts val="1000"/>
              </a:spcBef>
              <a:spcAft>
                <a:spcPts val="0"/>
              </a:spcAft>
              <a:buClr>
                <a:schemeClr val="dk1"/>
              </a:buClr>
              <a:buSzPts val="1100"/>
              <a:buFont typeface="Arial"/>
              <a:buNone/>
            </a:pPr>
            <a:endParaRPr lang="en-IN" dirty="0" smtClean="0">
              <a:solidFill>
                <a:schemeClr val="dk1"/>
              </a:solidFill>
              <a:latin typeface="Lato"/>
              <a:ea typeface="Lato"/>
              <a:cs typeface="Lato"/>
              <a:sym typeface="Lato"/>
            </a:endParaRPr>
          </a:p>
          <a:p>
            <a:pPr marL="0" marR="0" lvl="0" indent="0" algn="l" rtl="0">
              <a:lnSpc>
                <a:spcPct val="100000"/>
              </a:lnSpc>
              <a:spcBef>
                <a:spcPts val="1000"/>
              </a:spcBef>
              <a:spcAft>
                <a:spcPts val="0"/>
              </a:spcAft>
              <a:buClr>
                <a:schemeClr val="dk1"/>
              </a:buClr>
              <a:buSzPts val="1100"/>
              <a:buFont typeface="Arial"/>
              <a:buNone/>
            </a:pPr>
            <a:endParaRPr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2362954" y="633742"/>
            <a:ext cx="5175341" cy="3981981"/>
          </a:xfrm>
          <a:prstGeom prst="rect">
            <a:avLst/>
          </a:prstGeom>
        </p:spPr>
      </p:pic>
    </p:spTree>
    <p:extLst>
      <p:ext uri="{BB962C8B-B14F-4D97-AF65-F5344CB8AC3E}">
        <p14:creationId xmlns:p14="http://schemas.microsoft.com/office/powerpoint/2010/main" val="41891411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5"/>
          <p:cNvSpPr txBox="1"/>
          <p:nvPr/>
        </p:nvSpPr>
        <p:spPr>
          <a:xfrm>
            <a:off x="701850" y="340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8" name="Google Shape;138;p15"/>
          <p:cNvSpPr txBox="1"/>
          <p:nvPr/>
        </p:nvSpPr>
        <p:spPr>
          <a:xfrm>
            <a:off x="262550" y="495749"/>
            <a:ext cx="8785656" cy="4642266"/>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1000"/>
              </a:spcBef>
              <a:spcAft>
                <a:spcPts val="0"/>
              </a:spcAft>
              <a:buClr>
                <a:schemeClr val="dk1"/>
              </a:buClr>
              <a:buSzPct val="100000"/>
              <a:buFont typeface="+mj-lt"/>
              <a:buAutoNum type="arabicPeriod" startAt="22"/>
            </a:pPr>
            <a:r>
              <a:rPr lang="en-GB" dirty="0" smtClean="0">
                <a:solidFill>
                  <a:schemeClr val="dk1"/>
                </a:solidFill>
                <a:latin typeface="Lato"/>
                <a:ea typeface="Lato"/>
                <a:cs typeface="Lato"/>
                <a:sym typeface="Lato"/>
              </a:rPr>
              <a:t>As we can see that the “</a:t>
            </a:r>
            <a:r>
              <a:rPr lang="en-GB" dirty="0" err="1" smtClean="0">
                <a:solidFill>
                  <a:schemeClr val="dk1"/>
                </a:solidFill>
                <a:latin typeface="Lato"/>
                <a:ea typeface="Lato"/>
                <a:cs typeface="Lato"/>
                <a:sym typeface="Lato"/>
              </a:rPr>
              <a:t>CustomerInfo</a:t>
            </a:r>
            <a:r>
              <a:rPr lang="en-GB" dirty="0" smtClean="0">
                <a:solidFill>
                  <a:schemeClr val="dk1"/>
                </a:solidFill>
                <a:latin typeface="Lato"/>
                <a:ea typeface="Lato"/>
                <a:cs typeface="Lato"/>
                <a:sym typeface="Lato"/>
              </a:rPr>
              <a:t>” table has the </a:t>
            </a:r>
            <a:r>
              <a:rPr lang="en-GB" dirty="0" err="1" smtClean="0">
                <a:solidFill>
                  <a:schemeClr val="dk1"/>
                </a:solidFill>
                <a:latin typeface="Lato"/>
                <a:ea typeface="Lato"/>
                <a:cs typeface="Lato"/>
                <a:sym typeface="Lato"/>
              </a:rPr>
              <a:t>CustomerID</a:t>
            </a:r>
            <a:r>
              <a:rPr lang="en-GB" dirty="0" smtClean="0">
                <a:solidFill>
                  <a:schemeClr val="dk1"/>
                </a:solidFill>
                <a:latin typeface="Lato"/>
                <a:ea typeface="Lato"/>
                <a:cs typeface="Lato"/>
                <a:sym typeface="Lato"/>
              </a:rPr>
              <a:t> and Surname, now if we have to join it with a table where the primary key is also a combination of </a:t>
            </a:r>
            <a:r>
              <a:rPr lang="en-GB" dirty="0" err="1" smtClean="0">
                <a:solidFill>
                  <a:schemeClr val="dk1"/>
                </a:solidFill>
                <a:latin typeface="Lato"/>
                <a:ea typeface="Lato"/>
                <a:cs typeface="Lato"/>
                <a:sym typeface="Lato"/>
              </a:rPr>
              <a:t>CustomerID</a:t>
            </a:r>
            <a:r>
              <a:rPr lang="en-GB" dirty="0" smtClean="0">
                <a:solidFill>
                  <a:schemeClr val="dk1"/>
                </a:solidFill>
                <a:latin typeface="Lato"/>
                <a:ea typeface="Lato"/>
                <a:cs typeface="Lato"/>
                <a:sym typeface="Lato"/>
              </a:rPr>
              <a:t> and Surname, come up with a column where the format is “</a:t>
            </a:r>
            <a:r>
              <a:rPr lang="en-GB" dirty="0" err="1" smtClean="0">
                <a:solidFill>
                  <a:schemeClr val="dk1"/>
                </a:solidFill>
                <a:latin typeface="Lato"/>
                <a:ea typeface="Lato"/>
                <a:cs typeface="Lato"/>
                <a:sym typeface="Lato"/>
              </a:rPr>
              <a:t>CustomerID_Surname</a:t>
            </a:r>
            <a:r>
              <a:rPr lang="en-GB" dirty="0" smtClean="0">
                <a:solidFill>
                  <a:schemeClr val="dk1"/>
                </a:solidFill>
                <a:latin typeface="Lato"/>
                <a:ea typeface="Lato"/>
                <a:cs typeface="Lato"/>
                <a:sym typeface="Lato"/>
              </a:rPr>
              <a:t>”.</a:t>
            </a:r>
            <a:endParaRPr lang="en-IN" dirty="0" smtClean="0">
              <a:solidFill>
                <a:schemeClr val="dk1"/>
              </a:solidFill>
              <a:latin typeface="Lato"/>
              <a:ea typeface="Lato"/>
              <a:cs typeface="Lato"/>
              <a:sym typeface="Lato"/>
            </a:endParaRPr>
          </a:p>
          <a:p>
            <a:pPr>
              <a:spcBef>
                <a:spcPts val="1000"/>
              </a:spcBef>
              <a:buClr>
                <a:schemeClr val="dk1"/>
              </a:buClr>
              <a:buSzPct val="100000"/>
            </a:pPr>
            <a:r>
              <a:rPr lang="en-US" sz="1200" dirty="0">
                <a:solidFill>
                  <a:schemeClr val="dk1"/>
                </a:solidFill>
                <a:latin typeface="Lato"/>
                <a:ea typeface="Lato"/>
                <a:cs typeface="Lato"/>
                <a:sym typeface="Lato"/>
              </a:rPr>
              <a:t>Approach : Initially we have created a new table with these three below </a:t>
            </a:r>
            <a:r>
              <a:rPr lang="en-US" sz="1200" dirty="0" smtClean="0">
                <a:solidFill>
                  <a:schemeClr val="dk1"/>
                </a:solidFill>
                <a:latin typeface="Lato"/>
                <a:ea typeface="Lato"/>
                <a:cs typeface="Lato"/>
                <a:sym typeface="Lato"/>
              </a:rPr>
              <a:t>fields</a:t>
            </a:r>
            <a:endParaRPr lang="en-US" sz="1200" dirty="0">
              <a:solidFill>
                <a:schemeClr val="dk1"/>
              </a:solidFill>
              <a:latin typeface="Lato"/>
              <a:ea typeface="Lato"/>
              <a:cs typeface="Lato"/>
              <a:sym typeface="Lato"/>
            </a:endParaRPr>
          </a:p>
          <a:p>
            <a:pPr lvl="0">
              <a:buSzPct val="100000"/>
            </a:pPr>
            <a:r>
              <a:rPr lang="en-US" sz="1000" dirty="0">
                <a:sym typeface="Lato"/>
              </a:rPr>
              <a:t>create table </a:t>
            </a:r>
            <a:r>
              <a:rPr lang="en-US" sz="1000" dirty="0" err="1">
                <a:sym typeface="Lato"/>
              </a:rPr>
              <a:t>customers_info</a:t>
            </a:r>
            <a:r>
              <a:rPr lang="en-US" sz="1000" dirty="0">
                <a:sym typeface="Lato"/>
              </a:rPr>
              <a:t> (</a:t>
            </a:r>
          </a:p>
          <a:p>
            <a:pPr lvl="0">
              <a:buSzPct val="100000"/>
            </a:pPr>
            <a:r>
              <a:rPr lang="en-US" sz="1000" dirty="0" err="1">
                <a:sym typeface="Lato"/>
              </a:rPr>
              <a:t>CustomerID</a:t>
            </a:r>
            <a:r>
              <a:rPr lang="en-US" sz="1000" dirty="0">
                <a:sym typeface="Lato"/>
              </a:rPr>
              <a:t> </a:t>
            </a:r>
            <a:r>
              <a:rPr lang="en-US" sz="1000" dirty="0" err="1">
                <a:sym typeface="Lato"/>
              </a:rPr>
              <a:t>int</a:t>
            </a:r>
            <a:r>
              <a:rPr lang="en-US" sz="1000" dirty="0">
                <a:sym typeface="Lato"/>
              </a:rPr>
              <a:t> ,</a:t>
            </a:r>
          </a:p>
          <a:p>
            <a:pPr lvl="0">
              <a:buSzPct val="100000"/>
            </a:pPr>
            <a:r>
              <a:rPr lang="en-US" sz="1000" dirty="0">
                <a:sym typeface="Lato"/>
              </a:rPr>
              <a:t>Surname varchar(50),</a:t>
            </a:r>
          </a:p>
          <a:p>
            <a:pPr lvl="0">
              <a:buSzPct val="100000"/>
            </a:pPr>
            <a:r>
              <a:rPr lang="en-US" sz="1000" dirty="0" err="1">
                <a:sym typeface="Lato"/>
              </a:rPr>
              <a:t>Customer_Surname</a:t>
            </a:r>
            <a:r>
              <a:rPr lang="en-US" sz="1000" dirty="0">
                <a:sym typeface="Lato"/>
              </a:rPr>
              <a:t> varchar(150) </a:t>
            </a:r>
          </a:p>
          <a:p>
            <a:pPr lvl="0">
              <a:buSzPct val="100000"/>
            </a:pPr>
            <a:r>
              <a:rPr lang="en-US" sz="1000" dirty="0">
                <a:sym typeface="Lato"/>
              </a:rPr>
              <a:t>);</a:t>
            </a:r>
          </a:p>
          <a:p>
            <a:r>
              <a:rPr lang="en-GB" sz="1200" dirty="0">
                <a:solidFill>
                  <a:schemeClr val="dk1"/>
                </a:solidFill>
                <a:latin typeface="Lato"/>
                <a:ea typeface="Lato"/>
                <a:cs typeface="Lato"/>
              </a:rPr>
              <a:t>Then we inserted the values from the existing </a:t>
            </a:r>
            <a:r>
              <a:rPr lang="en-GB" sz="1200" dirty="0" err="1">
                <a:solidFill>
                  <a:schemeClr val="dk1"/>
                </a:solidFill>
                <a:latin typeface="Lato"/>
                <a:ea typeface="Lato"/>
                <a:cs typeface="Lato"/>
              </a:rPr>
              <a:t>CustomerInfo</a:t>
            </a:r>
            <a:r>
              <a:rPr lang="en-GB" sz="1200" dirty="0">
                <a:solidFill>
                  <a:schemeClr val="dk1"/>
                </a:solidFill>
                <a:latin typeface="Lato"/>
                <a:ea typeface="Lato"/>
                <a:cs typeface="Lato"/>
              </a:rPr>
              <a:t> table</a:t>
            </a:r>
            <a:r>
              <a:rPr lang="en-GB" dirty="0">
                <a:solidFill>
                  <a:schemeClr val="dk1"/>
                </a:solidFill>
                <a:latin typeface="Lato"/>
                <a:ea typeface="Lato"/>
                <a:cs typeface="Lato"/>
              </a:rPr>
              <a:t> </a:t>
            </a:r>
            <a:endParaRPr lang="en-IN" dirty="0">
              <a:solidFill>
                <a:schemeClr val="dk1"/>
              </a:solidFill>
              <a:latin typeface="Lato"/>
              <a:ea typeface="Lato"/>
              <a:cs typeface="Lato"/>
            </a:endParaRPr>
          </a:p>
          <a:p>
            <a:r>
              <a:rPr lang="en-GB" dirty="0"/>
              <a:t> </a:t>
            </a:r>
            <a:endParaRPr lang="en-IN" dirty="0"/>
          </a:p>
          <a:p>
            <a:pPr>
              <a:buSzPct val="100000"/>
            </a:pPr>
            <a:r>
              <a:rPr lang="en-GB" sz="1000" dirty="0"/>
              <a:t>insert into </a:t>
            </a:r>
            <a:r>
              <a:rPr lang="en-GB" sz="1000" dirty="0" err="1"/>
              <a:t>customers_info</a:t>
            </a:r>
            <a:endParaRPr lang="en-GB" sz="1000" dirty="0"/>
          </a:p>
          <a:p>
            <a:pPr>
              <a:buSzPct val="100000"/>
            </a:pPr>
            <a:r>
              <a:rPr lang="en-GB" sz="1000" dirty="0" smtClean="0"/>
              <a:t>(</a:t>
            </a:r>
            <a:r>
              <a:rPr lang="en-GB" sz="1000" dirty="0" err="1" smtClean="0"/>
              <a:t>CustomerId</a:t>
            </a:r>
            <a:r>
              <a:rPr lang="en-GB" sz="1000" dirty="0"/>
              <a:t>, Surname, </a:t>
            </a:r>
            <a:r>
              <a:rPr lang="en-GB" sz="1000" dirty="0" err="1"/>
              <a:t>Customer_Surname</a:t>
            </a:r>
            <a:r>
              <a:rPr lang="en-GB" sz="1000" dirty="0"/>
              <a:t>) </a:t>
            </a:r>
            <a:endParaRPr lang="en-IN" sz="1000" dirty="0"/>
          </a:p>
          <a:p>
            <a:pPr>
              <a:buSzPct val="100000"/>
            </a:pPr>
            <a:r>
              <a:rPr lang="en-GB" sz="1000" dirty="0"/>
              <a:t>select `ï»¿</a:t>
            </a:r>
            <a:r>
              <a:rPr lang="en-GB" sz="1000" dirty="0" err="1"/>
              <a:t>CustomerId</a:t>
            </a:r>
            <a:r>
              <a:rPr lang="en-GB" sz="1000" dirty="0"/>
              <a:t>`,</a:t>
            </a:r>
          </a:p>
          <a:p>
            <a:pPr>
              <a:buSzPct val="100000"/>
            </a:pPr>
            <a:r>
              <a:rPr lang="en-GB" sz="1000" dirty="0"/>
              <a:t>Surname ,</a:t>
            </a:r>
          </a:p>
          <a:p>
            <a:pPr>
              <a:buSzPct val="100000"/>
            </a:pPr>
            <a:r>
              <a:rPr lang="en-GB" sz="1000" dirty="0"/>
              <a:t> </a:t>
            </a:r>
            <a:r>
              <a:rPr lang="en-GB" sz="1000" dirty="0" err="1"/>
              <a:t>concat</a:t>
            </a:r>
            <a:r>
              <a:rPr lang="en-GB" sz="1000" dirty="0"/>
              <a:t>(`ï»¿</a:t>
            </a:r>
            <a:r>
              <a:rPr lang="en-GB" sz="1000" dirty="0" err="1"/>
              <a:t>CustomerId</a:t>
            </a:r>
            <a:r>
              <a:rPr lang="en-GB" sz="1000" dirty="0"/>
              <a:t>` , "_",Surname)</a:t>
            </a:r>
          </a:p>
          <a:p>
            <a:pPr>
              <a:buSzPct val="100000"/>
            </a:pPr>
            <a:r>
              <a:rPr lang="en-GB" sz="1000" dirty="0"/>
              <a:t> from  </a:t>
            </a:r>
            <a:r>
              <a:rPr lang="en-GB" sz="1000" dirty="0" err="1"/>
              <a:t>customerinfo</a:t>
            </a:r>
            <a:r>
              <a:rPr lang="en-GB" sz="1000" dirty="0" smtClean="0"/>
              <a:t>;</a:t>
            </a:r>
            <a:endParaRPr lang="en-IN" sz="1000" dirty="0"/>
          </a:p>
          <a:p>
            <a:pPr>
              <a:buSzPct val="100000"/>
            </a:pPr>
            <a:endParaRPr dirty="0" smtClean="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ts val="1100"/>
            </a:pPr>
            <a:endParaRPr lang="en-US" dirty="0" smtClean="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ts val="1100"/>
            </a:pPr>
            <a:endParaRPr lang="en-US" dirty="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ts val="1100"/>
            </a:pPr>
            <a:endParaRPr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4894218" y="1755562"/>
            <a:ext cx="3909542" cy="3147364"/>
          </a:xfrm>
          <a:prstGeom prst="rect">
            <a:avLst/>
          </a:prstGeom>
        </p:spPr>
      </p:pic>
    </p:spTree>
    <p:extLst>
      <p:ext uri="{BB962C8B-B14F-4D97-AF65-F5344CB8AC3E}">
        <p14:creationId xmlns:p14="http://schemas.microsoft.com/office/powerpoint/2010/main" val="40573690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5"/>
          <p:cNvSpPr txBox="1"/>
          <p:nvPr/>
        </p:nvSpPr>
        <p:spPr>
          <a:xfrm>
            <a:off x="701850" y="340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8" name="Google Shape;138;p15"/>
          <p:cNvSpPr txBox="1"/>
          <p:nvPr/>
        </p:nvSpPr>
        <p:spPr>
          <a:xfrm>
            <a:off x="905999" y="495750"/>
            <a:ext cx="7848701" cy="4652525"/>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1000"/>
              </a:spcBef>
              <a:spcAft>
                <a:spcPts val="0"/>
              </a:spcAft>
              <a:buClr>
                <a:schemeClr val="dk1"/>
              </a:buClr>
              <a:buSzPct val="100000"/>
              <a:buFont typeface="+mj-lt"/>
              <a:buAutoNum type="arabicPeriod" startAt="23"/>
            </a:pPr>
            <a:r>
              <a:rPr lang="en-GB" dirty="0" smtClean="0">
                <a:solidFill>
                  <a:schemeClr val="dk1"/>
                </a:solidFill>
                <a:latin typeface="Lato"/>
                <a:ea typeface="Lato"/>
                <a:cs typeface="Lato"/>
                <a:sym typeface="Lato"/>
              </a:rPr>
              <a:t>Without </a:t>
            </a:r>
            <a:r>
              <a:rPr lang="en-GB" dirty="0">
                <a:solidFill>
                  <a:schemeClr val="dk1"/>
                </a:solidFill>
                <a:latin typeface="Lato"/>
                <a:ea typeface="Lato"/>
                <a:cs typeface="Lato"/>
                <a:sym typeface="Lato"/>
              </a:rPr>
              <a:t>using “Join”, can we get the “</a:t>
            </a:r>
            <a:r>
              <a:rPr lang="en-GB" dirty="0" err="1">
                <a:solidFill>
                  <a:schemeClr val="dk1"/>
                </a:solidFill>
                <a:latin typeface="Lato"/>
                <a:ea typeface="Lato"/>
                <a:cs typeface="Lato"/>
                <a:sym typeface="Lato"/>
              </a:rPr>
              <a:t>ExitCategory</a:t>
            </a:r>
            <a:r>
              <a:rPr lang="en-GB" dirty="0">
                <a:solidFill>
                  <a:schemeClr val="dk1"/>
                </a:solidFill>
                <a:latin typeface="Lato"/>
                <a:ea typeface="Lato"/>
                <a:cs typeface="Lato"/>
                <a:sym typeface="Lato"/>
              </a:rPr>
              <a:t>” from </a:t>
            </a:r>
            <a:r>
              <a:rPr lang="en-GB" dirty="0" err="1">
                <a:solidFill>
                  <a:schemeClr val="dk1"/>
                </a:solidFill>
                <a:latin typeface="Lato"/>
                <a:ea typeface="Lato"/>
                <a:cs typeface="Lato"/>
                <a:sym typeface="Lato"/>
              </a:rPr>
              <a:t>ExitCustomers</a:t>
            </a:r>
            <a:r>
              <a:rPr lang="en-GB" dirty="0">
                <a:solidFill>
                  <a:schemeClr val="dk1"/>
                </a:solidFill>
                <a:latin typeface="Lato"/>
                <a:ea typeface="Lato"/>
                <a:cs typeface="Lato"/>
                <a:sym typeface="Lato"/>
              </a:rPr>
              <a:t> table to </a:t>
            </a:r>
            <a:r>
              <a:rPr lang="en-GB" dirty="0" err="1">
                <a:solidFill>
                  <a:schemeClr val="dk1"/>
                </a:solidFill>
                <a:latin typeface="Lato"/>
                <a:ea typeface="Lato"/>
                <a:cs typeface="Lato"/>
                <a:sym typeface="Lato"/>
              </a:rPr>
              <a:t>Bank_Churn</a:t>
            </a:r>
            <a:r>
              <a:rPr lang="en-GB" dirty="0">
                <a:solidFill>
                  <a:schemeClr val="dk1"/>
                </a:solidFill>
                <a:latin typeface="Lato"/>
                <a:ea typeface="Lato"/>
                <a:cs typeface="Lato"/>
                <a:sym typeface="Lato"/>
              </a:rPr>
              <a:t> table? If yes do this using SQL</a:t>
            </a:r>
            <a:r>
              <a:rPr lang="en-GB" dirty="0" smtClean="0">
                <a:solidFill>
                  <a:schemeClr val="dk1"/>
                </a:solidFill>
                <a:latin typeface="Lato"/>
                <a:ea typeface="Lato"/>
                <a:cs typeface="Lato"/>
                <a:sym typeface="Lato"/>
              </a:rPr>
              <a:t>.</a:t>
            </a:r>
          </a:p>
          <a:p>
            <a:pPr lvl="0">
              <a:spcBef>
                <a:spcPts val="1000"/>
              </a:spcBef>
              <a:buClr>
                <a:schemeClr val="dk1"/>
              </a:buClr>
              <a:buSzPct val="100000"/>
            </a:pPr>
            <a:r>
              <a:rPr lang="en-US" b="1" dirty="0">
                <a:solidFill>
                  <a:schemeClr val="dk1"/>
                </a:solidFill>
                <a:latin typeface="Lato"/>
                <a:ea typeface="Lato"/>
                <a:cs typeface="Lato"/>
                <a:sym typeface="Lato"/>
              </a:rPr>
              <a:t>Approach </a:t>
            </a:r>
            <a:r>
              <a:rPr lang="en-US" b="1" dirty="0" smtClean="0">
                <a:solidFill>
                  <a:schemeClr val="dk1"/>
                </a:solidFill>
                <a:latin typeface="Lato"/>
                <a:ea typeface="Lato"/>
                <a:cs typeface="Lato"/>
                <a:sym typeface="Lato"/>
              </a:rPr>
              <a:t>:</a:t>
            </a:r>
            <a:r>
              <a:rPr lang="en-US" dirty="0" smtClean="0">
                <a:solidFill>
                  <a:schemeClr val="dk1"/>
                </a:solidFill>
                <a:latin typeface="Lato"/>
                <a:ea typeface="Lato"/>
                <a:cs typeface="Lato"/>
                <a:sym typeface="Lato"/>
              </a:rPr>
              <a:t> We </a:t>
            </a:r>
            <a:r>
              <a:rPr lang="en-US" dirty="0">
                <a:solidFill>
                  <a:schemeClr val="dk1"/>
                </a:solidFill>
                <a:latin typeface="Lato"/>
                <a:ea typeface="Lato"/>
                <a:cs typeface="Lato"/>
                <a:sym typeface="Lato"/>
              </a:rPr>
              <a:t>can use subquery to achieve it </a:t>
            </a:r>
            <a:endParaRPr lang="en-US" dirty="0" smtClean="0">
              <a:solidFill>
                <a:schemeClr val="dk1"/>
              </a:solidFill>
              <a:latin typeface="Lato"/>
              <a:ea typeface="Lato"/>
              <a:cs typeface="Lato"/>
              <a:sym typeface="Lato"/>
            </a:endParaRPr>
          </a:p>
          <a:p>
            <a:pPr lvl="0">
              <a:spcBef>
                <a:spcPts val="1000"/>
              </a:spcBef>
              <a:buClr>
                <a:schemeClr val="dk1"/>
              </a:buClr>
              <a:buSzPct val="100000"/>
            </a:pPr>
            <a:endParaRPr lang="en-US" dirty="0" smtClean="0">
              <a:solidFill>
                <a:schemeClr val="dk1"/>
              </a:solidFill>
              <a:latin typeface="Lato"/>
              <a:ea typeface="Lato"/>
              <a:cs typeface="Lato"/>
              <a:sym typeface="Lato"/>
            </a:endParaRPr>
          </a:p>
          <a:p>
            <a:r>
              <a:rPr lang="en-GB" sz="1000" dirty="0"/>
              <a:t>select </a:t>
            </a:r>
            <a:r>
              <a:rPr lang="en-GB" sz="1000" dirty="0" err="1"/>
              <a:t>bc</a:t>
            </a:r>
            <a:r>
              <a:rPr lang="en-GB" sz="1000" dirty="0"/>
              <a:t>.*,</a:t>
            </a:r>
            <a:endParaRPr lang="en-IN" sz="1000" dirty="0"/>
          </a:p>
          <a:p>
            <a:r>
              <a:rPr lang="en-GB" sz="1000" dirty="0" smtClean="0"/>
              <a:t>(</a:t>
            </a:r>
            <a:endParaRPr lang="en-IN" sz="1000" dirty="0"/>
          </a:p>
          <a:p>
            <a:r>
              <a:rPr lang="en-GB" sz="1000" dirty="0" smtClean="0"/>
              <a:t>select </a:t>
            </a:r>
            <a:endParaRPr lang="en-IN" sz="1000" dirty="0"/>
          </a:p>
          <a:p>
            <a:r>
              <a:rPr lang="en-GB" sz="1000" dirty="0" smtClean="0"/>
              <a:t>case </a:t>
            </a:r>
            <a:endParaRPr lang="en-IN" sz="1000" dirty="0"/>
          </a:p>
          <a:p>
            <a:r>
              <a:rPr lang="en-GB" sz="1000" dirty="0"/>
              <a:t>       </a:t>
            </a:r>
            <a:r>
              <a:rPr lang="en-GB" sz="1000" dirty="0" smtClean="0"/>
              <a:t> </a:t>
            </a:r>
            <a:r>
              <a:rPr lang="en-GB" sz="1000" dirty="0"/>
              <a:t>when </a:t>
            </a:r>
            <a:r>
              <a:rPr lang="en-GB" sz="1000" dirty="0" err="1"/>
              <a:t>ec</a:t>
            </a:r>
            <a:r>
              <a:rPr lang="en-GB" sz="1000" dirty="0"/>
              <a:t>.`ï»¿</a:t>
            </a:r>
            <a:r>
              <a:rPr lang="en-GB" sz="1000" dirty="0" err="1"/>
              <a:t>ExitID</a:t>
            </a:r>
            <a:r>
              <a:rPr lang="en-GB" sz="1000" dirty="0"/>
              <a:t>` = 1 then </a:t>
            </a:r>
            <a:r>
              <a:rPr lang="en-GB" sz="1000" dirty="0" smtClean="0"/>
              <a:t>'Exited'</a:t>
            </a:r>
            <a:endParaRPr lang="en-IN" sz="1000" dirty="0" smtClean="0"/>
          </a:p>
          <a:p>
            <a:r>
              <a:rPr lang="en-GB" sz="1000" dirty="0"/>
              <a:t> </a:t>
            </a:r>
            <a:r>
              <a:rPr lang="en-GB" sz="1000" dirty="0" smtClean="0"/>
              <a:t>       when </a:t>
            </a:r>
            <a:r>
              <a:rPr lang="en-GB" sz="1000" dirty="0" err="1" smtClean="0"/>
              <a:t>ec</a:t>
            </a:r>
            <a:r>
              <a:rPr lang="en-GB" sz="1000" dirty="0" smtClean="0"/>
              <a:t>.`ï»¿</a:t>
            </a:r>
            <a:r>
              <a:rPr lang="en-GB" sz="1000" dirty="0" err="1" smtClean="0"/>
              <a:t>ExitID</a:t>
            </a:r>
            <a:r>
              <a:rPr lang="en-GB" sz="1000" dirty="0" smtClean="0"/>
              <a:t>` = 0 then 'Retained'</a:t>
            </a:r>
            <a:endParaRPr lang="en-IN" sz="1000" dirty="0" smtClean="0"/>
          </a:p>
          <a:p>
            <a:r>
              <a:rPr lang="en-GB" sz="1000" dirty="0"/>
              <a:t> </a:t>
            </a:r>
            <a:r>
              <a:rPr lang="en-GB" sz="1000" dirty="0" smtClean="0"/>
              <a:t>       else </a:t>
            </a:r>
            <a:r>
              <a:rPr lang="en-GB" sz="1000" dirty="0"/>
              <a:t>'Unknown'</a:t>
            </a:r>
            <a:endParaRPr lang="en-IN" sz="1000" dirty="0"/>
          </a:p>
          <a:p>
            <a:r>
              <a:rPr lang="en-GB" sz="1000" dirty="0" smtClean="0"/>
              <a:t>end </a:t>
            </a:r>
            <a:endParaRPr lang="en-IN" sz="1000" dirty="0"/>
          </a:p>
          <a:p>
            <a:r>
              <a:rPr lang="en-GB" sz="1000" dirty="0" smtClean="0"/>
              <a:t>from </a:t>
            </a:r>
            <a:r>
              <a:rPr lang="en-GB" sz="1000" dirty="0" err="1"/>
              <a:t>exitcustomer</a:t>
            </a:r>
            <a:r>
              <a:rPr lang="en-GB" sz="1000" dirty="0"/>
              <a:t> </a:t>
            </a:r>
            <a:r>
              <a:rPr lang="en-GB" sz="1000" dirty="0" err="1"/>
              <a:t>ec</a:t>
            </a:r>
            <a:endParaRPr lang="en-IN" sz="1000" dirty="0"/>
          </a:p>
          <a:p>
            <a:r>
              <a:rPr lang="en-GB" sz="1000" dirty="0" smtClean="0"/>
              <a:t>where </a:t>
            </a:r>
            <a:r>
              <a:rPr lang="en-GB" sz="1000" dirty="0" err="1"/>
              <a:t>ec</a:t>
            </a:r>
            <a:r>
              <a:rPr lang="en-GB" sz="1000" dirty="0"/>
              <a:t>.`ï»¿</a:t>
            </a:r>
            <a:r>
              <a:rPr lang="en-GB" sz="1000" dirty="0" err="1"/>
              <a:t>ExitID</a:t>
            </a:r>
            <a:r>
              <a:rPr lang="en-GB" sz="1000" dirty="0"/>
              <a:t>` = </a:t>
            </a:r>
            <a:r>
              <a:rPr lang="en-GB" sz="1000" dirty="0" err="1"/>
              <a:t>bc.Exited</a:t>
            </a:r>
            <a:r>
              <a:rPr lang="en-GB" sz="1000" dirty="0"/>
              <a:t> </a:t>
            </a:r>
            <a:endParaRPr lang="en-IN" sz="1000" dirty="0"/>
          </a:p>
          <a:p>
            <a:r>
              <a:rPr lang="en-GB" sz="1000" dirty="0" smtClean="0"/>
              <a:t>) </a:t>
            </a:r>
            <a:r>
              <a:rPr lang="en-GB" sz="1000" dirty="0"/>
              <a:t>as Category </a:t>
            </a:r>
            <a:endParaRPr lang="en-IN" sz="1000" dirty="0"/>
          </a:p>
          <a:p>
            <a:r>
              <a:rPr lang="en-GB" sz="1000" dirty="0"/>
              <a:t>from </a:t>
            </a:r>
            <a:r>
              <a:rPr lang="en-GB" sz="1000" dirty="0" err="1"/>
              <a:t>bank_churn</a:t>
            </a:r>
            <a:r>
              <a:rPr lang="en-GB" sz="1000" dirty="0"/>
              <a:t> </a:t>
            </a:r>
            <a:r>
              <a:rPr lang="en-GB" sz="1000" dirty="0" err="1"/>
              <a:t>bc</a:t>
            </a:r>
            <a:endParaRPr lang="en-IN" sz="1000" dirty="0"/>
          </a:p>
          <a:p>
            <a:pPr lvl="0">
              <a:spcBef>
                <a:spcPts val="1000"/>
              </a:spcBef>
              <a:buClr>
                <a:schemeClr val="dk1"/>
              </a:buClr>
              <a:buSzPct val="100000"/>
            </a:pPr>
            <a:endParaRPr lang="en-US" dirty="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lang="en-IN" dirty="0" smtClean="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lang="en-IN" dirty="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3856776" y="1566248"/>
            <a:ext cx="4712123" cy="3241141"/>
          </a:xfrm>
          <a:prstGeom prst="rect">
            <a:avLst/>
          </a:prstGeom>
        </p:spPr>
      </p:pic>
    </p:spTree>
    <p:extLst>
      <p:ext uri="{BB962C8B-B14F-4D97-AF65-F5344CB8AC3E}">
        <p14:creationId xmlns:p14="http://schemas.microsoft.com/office/powerpoint/2010/main" val="33289645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5"/>
          <p:cNvSpPr txBox="1"/>
          <p:nvPr/>
        </p:nvSpPr>
        <p:spPr>
          <a:xfrm>
            <a:off x="701850" y="340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8" name="Google Shape;138;p15"/>
          <p:cNvSpPr txBox="1"/>
          <p:nvPr/>
        </p:nvSpPr>
        <p:spPr>
          <a:xfrm>
            <a:off x="380245" y="495750"/>
            <a:ext cx="8211493" cy="451987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1000"/>
              </a:spcBef>
              <a:spcAft>
                <a:spcPts val="0"/>
              </a:spcAft>
              <a:buClr>
                <a:schemeClr val="dk1"/>
              </a:buClr>
              <a:buSzPct val="100000"/>
              <a:buFont typeface="+mj-lt"/>
              <a:buAutoNum type="arabicPeriod" startAt="24"/>
            </a:pPr>
            <a:r>
              <a:rPr lang="en-GB" dirty="0" smtClean="0">
                <a:solidFill>
                  <a:schemeClr val="dk1"/>
                </a:solidFill>
                <a:latin typeface="Lato"/>
                <a:ea typeface="Lato"/>
                <a:cs typeface="Lato"/>
                <a:sym typeface="Lato"/>
              </a:rPr>
              <a:t>Were </a:t>
            </a:r>
            <a:r>
              <a:rPr lang="en-GB" dirty="0">
                <a:solidFill>
                  <a:schemeClr val="dk1"/>
                </a:solidFill>
                <a:latin typeface="Lato"/>
                <a:ea typeface="Lato"/>
                <a:cs typeface="Lato"/>
                <a:sym typeface="Lato"/>
              </a:rPr>
              <a:t>there any missing values in the data, using which tool did you replace them and what are the ways to handle them</a:t>
            </a:r>
            <a:r>
              <a:rPr lang="en-GB" dirty="0" smtClean="0">
                <a:solidFill>
                  <a:schemeClr val="dk1"/>
                </a:solidFill>
                <a:latin typeface="Lato"/>
                <a:ea typeface="Lato"/>
                <a:cs typeface="Lato"/>
                <a:sym typeface="Lato"/>
              </a:rPr>
              <a:t>?</a:t>
            </a:r>
          </a:p>
          <a:p>
            <a:pPr lvl="0">
              <a:spcBef>
                <a:spcPts val="1000"/>
              </a:spcBef>
              <a:buClr>
                <a:schemeClr val="dk1"/>
              </a:buClr>
              <a:buSzPct val="100000"/>
            </a:pPr>
            <a:r>
              <a:rPr lang="en-US" dirty="0">
                <a:solidFill>
                  <a:schemeClr val="dk1"/>
                </a:solidFill>
                <a:latin typeface="Lato"/>
                <a:ea typeface="Lato"/>
                <a:cs typeface="Lato"/>
                <a:sym typeface="Lato"/>
              </a:rPr>
              <a:t>Approach :</a:t>
            </a:r>
          </a:p>
          <a:p>
            <a:pPr lvl="0">
              <a:spcBef>
                <a:spcPts val="1000"/>
              </a:spcBef>
              <a:buClr>
                <a:schemeClr val="dk1"/>
              </a:buClr>
              <a:buSzPct val="100000"/>
            </a:pPr>
            <a:r>
              <a:rPr lang="en-US" dirty="0">
                <a:solidFill>
                  <a:schemeClr val="dk1"/>
                </a:solidFill>
                <a:latin typeface="Lato"/>
                <a:ea typeface="Lato"/>
                <a:cs typeface="Lato"/>
                <a:sym typeface="Lato"/>
              </a:rPr>
              <a:t>Initially we have loaded the data into Power BI and transform the data so that it can be opened in the Power Query Editor , in the view section we have added the Column quality option</a:t>
            </a:r>
            <a:r>
              <a:rPr lang="en-US" dirty="0" smtClean="0">
                <a:solidFill>
                  <a:schemeClr val="dk1"/>
                </a:solidFill>
                <a:latin typeface="Lato"/>
                <a:ea typeface="Lato"/>
                <a:cs typeface="Lato"/>
                <a:sym typeface="Lato"/>
              </a:rPr>
              <a:t>.</a:t>
            </a:r>
          </a:p>
          <a:p>
            <a:pPr lvl="0">
              <a:spcBef>
                <a:spcPts val="1000"/>
              </a:spcBef>
              <a:buClr>
                <a:schemeClr val="dk1"/>
              </a:buClr>
              <a:buSzPct val="100000"/>
            </a:pPr>
            <a:endParaRPr lang="en-US" dirty="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lang="en-IN" dirty="0" smtClean="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lang="en-IN" dirty="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lang="en-IN" dirty="0" smtClean="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lang="en-IN" dirty="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lang="en-IN" dirty="0" smtClean="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lang="en-IN" dirty="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2571192" y="2088125"/>
            <a:ext cx="5733415" cy="1316355"/>
          </a:xfrm>
          <a:prstGeom prst="rect">
            <a:avLst/>
          </a:prstGeom>
        </p:spPr>
      </p:pic>
      <p:pic>
        <p:nvPicPr>
          <p:cNvPr id="5" name="Picture 4"/>
          <p:cNvPicPr/>
          <p:nvPr/>
        </p:nvPicPr>
        <p:blipFill>
          <a:blip r:embed="rId4"/>
          <a:stretch>
            <a:fillRect/>
          </a:stretch>
        </p:blipFill>
        <p:spPr>
          <a:xfrm>
            <a:off x="2571192" y="3562350"/>
            <a:ext cx="5733415" cy="1295400"/>
          </a:xfrm>
          <a:prstGeom prst="rect">
            <a:avLst/>
          </a:prstGeom>
        </p:spPr>
      </p:pic>
      <p:sp>
        <p:nvSpPr>
          <p:cNvPr id="2" name="Rounded Rectangle 1"/>
          <p:cNvSpPr/>
          <p:nvPr/>
        </p:nvSpPr>
        <p:spPr>
          <a:xfrm>
            <a:off x="597529" y="2797521"/>
            <a:ext cx="1801639" cy="19917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As we can see the quality is 100% in all the columns in both these tables “Bank Churn” and “</a:t>
            </a:r>
            <a:r>
              <a:rPr lang="en-GB" sz="1100" dirty="0" err="1">
                <a:solidFill>
                  <a:schemeClr val="tx1"/>
                </a:solidFill>
              </a:rPr>
              <a:t>CustomerInfo</a:t>
            </a:r>
            <a:r>
              <a:rPr lang="en-GB" sz="1100" dirty="0">
                <a:solidFill>
                  <a:schemeClr val="tx1"/>
                </a:solidFill>
              </a:rPr>
              <a:t>” . Rest all 5 tables are consists of only categorical </a:t>
            </a:r>
            <a:r>
              <a:rPr lang="en-GB" sz="1100" dirty="0" smtClean="0">
                <a:solidFill>
                  <a:schemeClr val="tx1"/>
                </a:solidFill>
              </a:rPr>
              <a:t>variables.</a:t>
            </a:r>
            <a:endParaRPr lang="en-IN" sz="1100" dirty="0">
              <a:solidFill>
                <a:schemeClr val="tx1"/>
              </a:solidFill>
            </a:endParaRPr>
          </a:p>
        </p:txBody>
      </p:sp>
    </p:spTree>
    <p:extLst>
      <p:ext uri="{BB962C8B-B14F-4D97-AF65-F5344CB8AC3E}">
        <p14:creationId xmlns:p14="http://schemas.microsoft.com/office/powerpoint/2010/main" val="17262553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5"/>
          <p:cNvSpPr txBox="1"/>
          <p:nvPr/>
        </p:nvSpPr>
        <p:spPr>
          <a:xfrm>
            <a:off x="701850" y="34050"/>
            <a:ext cx="5254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800"/>
              <a:buFont typeface="Arial"/>
              <a:buNone/>
            </a:pPr>
            <a:r>
              <a:rPr lang="en-GB" sz="1800" b="1" i="0" u="none" strike="noStrike" cap="none">
                <a:solidFill>
                  <a:schemeClr val="dk1"/>
                </a:solidFill>
                <a:latin typeface="Lato"/>
                <a:ea typeface="Lato"/>
                <a:cs typeface="Lato"/>
                <a:sym typeface="Lato"/>
              </a:rPr>
              <a:t>Objective Questions (Cont..)</a:t>
            </a:r>
            <a:endParaRPr sz="1800" b="0" i="0" u="none" strike="noStrike" cap="none">
              <a:solidFill>
                <a:srgbClr val="000000"/>
              </a:solidFill>
              <a:latin typeface="Lato"/>
              <a:ea typeface="Lato"/>
              <a:cs typeface="Lato"/>
              <a:sym typeface="Lato"/>
            </a:endParaRPr>
          </a:p>
        </p:txBody>
      </p:sp>
      <p:sp>
        <p:nvSpPr>
          <p:cNvPr id="138" name="Google Shape;138;p15"/>
          <p:cNvSpPr txBox="1"/>
          <p:nvPr/>
        </p:nvSpPr>
        <p:spPr>
          <a:xfrm>
            <a:off x="344032" y="495750"/>
            <a:ext cx="7893968" cy="4344749"/>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1000"/>
              </a:spcBef>
              <a:spcAft>
                <a:spcPts val="0"/>
              </a:spcAft>
              <a:buClr>
                <a:schemeClr val="dk1"/>
              </a:buClr>
              <a:buSzPct val="100000"/>
              <a:buFont typeface="+mj-lt"/>
              <a:buAutoNum type="arabicPeriod" startAt="25"/>
            </a:pPr>
            <a:r>
              <a:rPr lang="en-GB" dirty="0" smtClean="0">
                <a:solidFill>
                  <a:schemeClr val="dk1"/>
                </a:solidFill>
                <a:latin typeface="Lato"/>
                <a:ea typeface="Lato"/>
                <a:cs typeface="Lato"/>
                <a:sym typeface="Lato"/>
              </a:rPr>
              <a:t>Write </a:t>
            </a:r>
            <a:r>
              <a:rPr lang="en-GB" dirty="0">
                <a:solidFill>
                  <a:schemeClr val="dk1"/>
                </a:solidFill>
                <a:latin typeface="Lato"/>
                <a:ea typeface="Lato"/>
                <a:cs typeface="Lato"/>
                <a:sym typeface="Lato"/>
              </a:rPr>
              <a:t>the query to get the customer ids, their last name and whether they are active or not for the customers whose surname  ends with “on</a:t>
            </a:r>
            <a:r>
              <a:rPr lang="en-GB" dirty="0" smtClean="0">
                <a:solidFill>
                  <a:schemeClr val="dk1"/>
                </a:solidFill>
                <a:latin typeface="Lato"/>
                <a:ea typeface="Lato"/>
                <a:cs typeface="Lato"/>
                <a:sym typeface="Lato"/>
              </a:rPr>
              <a:t>”.</a:t>
            </a:r>
          </a:p>
          <a:p>
            <a:pPr marR="0" lvl="0" algn="l" rtl="0">
              <a:lnSpc>
                <a:spcPct val="100000"/>
              </a:lnSpc>
              <a:spcBef>
                <a:spcPts val="1000"/>
              </a:spcBef>
              <a:spcAft>
                <a:spcPts val="0"/>
              </a:spcAft>
              <a:buClr>
                <a:schemeClr val="dk1"/>
              </a:buClr>
              <a:buSzPct val="100000"/>
            </a:pPr>
            <a:endParaRPr lang="en-GB" dirty="0" smtClean="0">
              <a:solidFill>
                <a:schemeClr val="dk1"/>
              </a:solidFill>
              <a:latin typeface="Lato"/>
              <a:ea typeface="Lato"/>
              <a:cs typeface="Lato"/>
              <a:sym typeface="Lato"/>
            </a:endParaRPr>
          </a:p>
          <a:p>
            <a:r>
              <a:rPr lang="en-GB" sz="1000" dirty="0"/>
              <a:t>select </a:t>
            </a:r>
            <a:endParaRPr lang="en-IN" sz="1000" dirty="0"/>
          </a:p>
          <a:p>
            <a:r>
              <a:rPr lang="en-GB" sz="1000" dirty="0" err="1" smtClean="0"/>
              <a:t>bc</a:t>
            </a:r>
            <a:r>
              <a:rPr lang="en-GB" sz="1000" dirty="0"/>
              <a:t>.`ï»¿</a:t>
            </a:r>
            <a:r>
              <a:rPr lang="en-GB" sz="1000" dirty="0" err="1"/>
              <a:t>CustomerId</a:t>
            </a:r>
            <a:r>
              <a:rPr lang="en-GB" sz="1000" dirty="0"/>
              <a:t>` </a:t>
            </a:r>
            <a:r>
              <a:rPr lang="en-GB" sz="1000" dirty="0" err="1"/>
              <a:t>CustomerID</a:t>
            </a:r>
            <a:r>
              <a:rPr lang="en-GB" sz="1000" dirty="0"/>
              <a:t>,</a:t>
            </a:r>
            <a:endParaRPr lang="en-IN" sz="1000" dirty="0"/>
          </a:p>
          <a:p>
            <a:r>
              <a:rPr lang="en-GB" sz="1000" dirty="0" err="1" smtClean="0"/>
              <a:t>ci.Surname</a:t>
            </a:r>
            <a:r>
              <a:rPr lang="en-GB" sz="1000" dirty="0" smtClean="0"/>
              <a:t> ,</a:t>
            </a:r>
            <a:endParaRPr lang="en-IN" sz="1000" dirty="0"/>
          </a:p>
          <a:p>
            <a:r>
              <a:rPr lang="en-GB" sz="1000" dirty="0" smtClean="0"/>
              <a:t>case </a:t>
            </a:r>
            <a:endParaRPr lang="en-IN" sz="1000" dirty="0"/>
          </a:p>
          <a:p>
            <a:r>
              <a:rPr lang="en-GB" sz="1000" dirty="0"/>
              <a:t>    when </a:t>
            </a:r>
            <a:r>
              <a:rPr lang="en-GB" sz="1000" dirty="0" err="1"/>
              <a:t>bc.IsActiveMember</a:t>
            </a:r>
            <a:r>
              <a:rPr lang="en-GB" sz="1000" dirty="0"/>
              <a:t> = 1 then 'Active'</a:t>
            </a:r>
            <a:endParaRPr lang="en-IN" sz="1000" dirty="0"/>
          </a:p>
          <a:p>
            <a:r>
              <a:rPr lang="en-GB" sz="1000" dirty="0"/>
              <a:t>    else 'Inactive'</a:t>
            </a:r>
            <a:endParaRPr lang="en-IN" sz="1000" dirty="0"/>
          </a:p>
          <a:p>
            <a:r>
              <a:rPr lang="en-GB" sz="1000" dirty="0" smtClean="0"/>
              <a:t>end </a:t>
            </a:r>
            <a:r>
              <a:rPr lang="en-GB" sz="1000" dirty="0"/>
              <a:t>as </a:t>
            </a:r>
            <a:r>
              <a:rPr lang="en-GB" sz="1000" dirty="0" err="1"/>
              <a:t>is_active</a:t>
            </a:r>
            <a:r>
              <a:rPr lang="en-GB" sz="1000" dirty="0"/>
              <a:t> </a:t>
            </a:r>
            <a:endParaRPr lang="en-IN" sz="1000" dirty="0"/>
          </a:p>
          <a:p>
            <a:r>
              <a:rPr lang="en-GB" sz="1000" dirty="0"/>
              <a:t>from </a:t>
            </a:r>
            <a:r>
              <a:rPr lang="en-GB" sz="1000" dirty="0" err="1"/>
              <a:t>bank_churn</a:t>
            </a:r>
            <a:r>
              <a:rPr lang="en-GB" sz="1000" dirty="0"/>
              <a:t> </a:t>
            </a:r>
            <a:r>
              <a:rPr lang="en-GB" sz="1000" dirty="0" err="1"/>
              <a:t>bc</a:t>
            </a:r>
            <a:endParaRPr lang="en-IN" sz="1000" dirty="0"/>
          </a:p>
          <a:p>
            <a:r>
              <a:rPr lang="en-GB" sz="1000" dirty="0"/>
              <a:t>join </a:t>
            </a:r>
            <a:r>
              <a:rPr lang="en-GB" sz="1000" dirty="0" err="1"/>
              <a:t>customerinfo</a:t>
            </a:r>
            <a:r>
              <a:rPr lang="en-GB" sz="1000" dirty="0"/>
              <a:t> ci on ci.`ï»¿</a:t>
            </a:r>
            <a:r>
              <a:rPr lang="en-GB" sz="1000" dirty="0" err="1"/>
              <a:t>CustomerId</a:t>
            </a:r>
            <a:r>
              <a:rPr lang="en-GB" sz="1000" dirty="0"/>
              <a:t>` = </a:t>
            </a:r>
            <a:r>
              <a:rPr lang="en-GB" sz="1000" dirty="0" err="1"/>
              <a:t>bc</a:t>
            </a:r>
            <a:r>
              <a:rPr lang="en-GB" sz="1000" dirty="0"/>
              <a:t>.`ï»¿</a:t>
            </a:r>
            <a:r>
              <a:rPr lang="en-GB" sz="1000" dirty="0" err="1"/>
              <a:t>CustomerId</a:t>
            </a:r>
            <a:r>
              <a:rPr lang="en-GB" sz="1000" dirty="0"/>
              <a:t>`</a:t>
            </a:r>
            <a:endParaRPr lang="en-IN" sz="1000" dirty="0"/>
          </a:p>
          <a:p>
            <a:r>
              <a:rPr lang="en-GB" sz="1000" dirty="0"/>
              <a:t>where </a:t>
            </a:r>
            <a:r>
              <a:rPr lang="en-GB" sz="1000" dirty="0" err="1"/>
              <a:t>ci.Surname</a:t>
            </a:r>
            <a:r>
              <a:rPr lang="en-GB" sz="1000" dirty="0"/>
              <a:t> like '%on'</a:t>
            </a:r>
            <a:endParaRPr lang="en-IN" sz="1000" dirty="0"/>
          </a:p>
          <a:p>
            <a:pPr marR="0" lvl="0" algn="l" rtl="0">
              <a:lnSpc>
                <a:spcPct val="100000"/>
              </a:lnSpc>
              <a:spcBef>
                <a:spcPts val="1000"/>
              </a:spcBef>
              <a:spcAft>
                <a:spcPts val="0"/>
              </a:spcAft>
              <a:buClr>
                <a:schemeClr val="dk1"/>
              </a:buClr>
              <a:buSzPct val="100000"/>
            </a:pPr>
            <a:endParaRPr lang="en-IN" dirty="0" smtClean="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lang="en-IN" dirty="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lang="en-IN" dirty="0" smtClean="0">
              <a:solidFill>
                <a:schemeClr val="dk1"/>
              </a:solidFill>
              <a:latin typeface="Lato"/>
              <a:ea typeface="Lato"/>
              <a:cs typeface="Lato"/>
              <a:sym typeface="Lato"/>
            </a:endParaRPr>
          </a:p>
          <a:p>
            <a:pPr marR="0" lvl="0" algn="l" rtl="0">
              <a:lnSpc>
                <a:spcPct val="100000"/>
              </a:lnSpc>
              <a:spcBef>
                <a:spcPts val="1000"/>
              </a:spcBef>
              <a:spcAft>
                <a:spcPts val="0"/>
              </a:spcAft>
              <a:buClr>
                <a:schemeClr val="dk1"/>
              </a:buClr>
              <a:buSzPct val="100000"/>
            </a:pPr>
            <a:endParaRPr dirty="0">
              <a:solidFill>
                <a:schemeClr val="dk1"/>
              </a:solidFill>
              <a:latin typeface="Lato"/>
              <a:ea typeface="Lato"/>
              <a:cs typeface="Lato"/>
              <a:sym typeface="Lato"/>
            </a:endParaRPr>
          </a:p>
          <a:p>
            <a:pPr marL="342900" marR="0" lvl="0" indent="-342900" algn="l" rtl="0">
              <a:lnSpc>
                <a:spcPct val="100000"/>
              </a:lnSpc>
              <a:spcBef>
                <a:spcPts val="1000"/>
              </a:spcBef>
              <a:spcAft>
                <a:spcPts val="0"/>
              </a:spcAft>
              <a:buClr>
                <a:schemeClr val="dk1"/>
              </a:buClr>
              <a:buSzPts val="1100"/>
              <a:buFont typeface="+mj-lt"/>
              <a:buAutoNum type="arabicPeriod" startAt="25"/>
            </a:pPr>
            <a:endParaRPr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4515466" y="1403286"/>
            <a:ext cx="3722534" cy="3331675"/>
          </a:xfrm>
          <a:prstGeom prst="rect">
            <a:avLst/>
          </a:prstGeom>
        </p:spPr>
      </p:pic>
    </p:spTree>
    <p:extLst>
      <p:ext uri="{BB962C8B-B14F-4D97-AF65-F5344CB8AC3E}">
        <p14:creationId xmlns:p14="http://schemas.microsoft.com/office/powerpoint/2010/main" val="33039232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p:nvPr/>
        </p:nvSpPr>
        <p:spPr>
          <a:xfrm>
            <a:off x="653550" y="463725"/>
            <a:ext cx="6810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2000"/>
              <a:buFont typeface="Arial"/>
              <a:buNone/>
            </a:pPr>
            <a:r>
              <a:rPr lang="en-GB" sz="20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Questions):</a:t>
            </a:r>
            <a:endParaRPr sz="1600" b="0" i="0" u="none" strike="noStrike" cap="none" dirty="0">
              <a:solidFill>
                <a:srgbClr val="000000"/>
              </a:solidFill>
              <a:latin typeface="Lato"/>
              <a:ea typeface="Lato"/>
              <a:cs typeface="Lato"/>
              <a:sym typeface="Lato"/>
            </a:endParaRPr>
          </a:p>
        </p:txBody>
      </p:sp>
      <p:sp>
        <p:nvSpPr>
          <p:cNvPr id="149" name="Google Shape;149;p17"/>
          <p:cNvSpPr txBox="1"/>
          <p:nvPr/>
        </p:nvSpPr>
        <p:spPr>
          <a:xfrm>
            <a:off x="653550" y="1010075"/>
            <a:ext cx="7836900" cy="3739327"/>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4000"/>
              </a:lnSpc>
              <a:spcBef>
                <a:spcPts val="0"/>
              </a:spcBef>
              <a:spcAft>
                <a:spcPts val="0"/>
              </a:spcAft>
              <a:buClr>
                <a:schemeClr val="dk1"/>
              </a:buClr>
              <a:buSzPts val="1500"/>
              <a:buFont typeface="Lato"/>
              <a:buAutoNum type="arabicPeriod"/>
            </a:pPr>
            <a:r>
              <a:rPr lang="en-GB" sz="1500" b="1" i="0" u="none" strike="noStrike" cap="none" dirty="0">
                <a:solidFill>
                  <a:schemeClr val="dk1"/>
                </a:solidFill>
                <a:latin typeface="Lato"/>
                <a:ea typeface="Lato"/>
                <a:cs typeface="Lato"/>
                <a:sym typeface="Lato"/>
              </a:rPr>
              <a:t>Customer </a:t>
            </a:r>
            <a:r>
              <a:rPr lang="en-GB" sz="1500" b="1" i="0" u="none" strike="noStrike" cap="none" dirty="0" err="1">
                <a:solidFill>
                  <a:schemeClr val="dk1"/>
                </a:solidFill>
                <a:latin typeface="Lato"/>
                <a:ea typeface="Lato"/>
                <a:cs typeface="Lato"/>
                <a:sym typeface="Lato"/>
              </a:rPr>
              <a:t>Behavior</a:t>
            </a:r>
            <a:r>
              <a:rPr lang="en-GB" sz="1500" b="1" i="0" u="none" strike="noStrike" cap="none" dirty="0">
                <a:solidFill>
                  <a:schemeClr val="dk1"/>
                </a:solidFill>
                <a:latin typeface="Lato"/>
                <a:ea typeface="Lato"/>
                <a:cs typeface="Lato"/>
                <a:sym typeface="Lato"/>
              </a:rPr>
              <a:t> Analysis:</a:t>
            </a:r>
            <a:r>
              <a:rPr lang="en-GB" sz="1500" b="0" i="0" u="none" strike="noStrike" cap="none" dirty="0">
                <a:solidFill>
                  <a:schemeClr val="dk1"/>
                </a:solidFill>
                <a:latin typeface="Lato"/>
                <a:ea typeface="Lato"/>
                <a:cs typeface="Lato"/>
                <a:sym typeface="Lato"/>
              </a:rPr>
              <a:t> What patterns can be observed in the spending habits of long-term customers compared to new customers, and what might these patterns suggest about customer loyalty</a:t>
            </a:r>
            <a:r>
              <a:rPr lang="en-GB" sz="1500" b="0" i="0" u="none" strike="noStrike" cap="none" dirty="0" smtClean="0">
                <a:solidFill>
                  <a:schemeClr val="dk1"/>
                </a:solidFill>
                <a:latin typeface="Lato"/>
                <a:ea typeface="Lato"/>
                <a:cs typeface="Lato"/>
                <a:sym typeface="Lato"/>
              </a:rPr>
              <a:t>?</a:t>
            </a:r>
            <a:r>
              <a:rPr sz="1500" b="0" i="0" u="none" strike="noStrike" cap="none" dirty="0" smtClean="0">
                <a:solidFill>
                  <a:schemeClr val="dk1"/>
                </a:solidFill>
                <a:latin typeface="Lato"/>
                <a:ea typeface="Lato"/>
                <a:cs typeface="Lato"/>
                <a:sym typeface="Lato"/>
              </a:rPr>
              <a:t> </a:t>
            </a:r>
            <a:endParaRPr lang="en-IN" sz="1500" b="0" i="0" u="none" strike="noStrike" cap="none" dirty="0" smtClean="0">
              <a:solidFill>
                <a:schemeClr val="dk1"/>
              </a:solidFill>
              <a:latin typeface="Lato"/>
              <a:ea typeface="Lato"/>
              <a:cs typeface="Lato"/>
              <a:sym typeface="Lato"/>
            </a:endParaRPr>
          </a:p>
          <a:p>
            <a:pPr marL="133350" marR="0" lvl="0" algn="l" rtl="0">
              <a:lnSpc>
                <a:spcPct val="114000"/>
              </a:lnSpc>
              <a:spcBef>
                <a:spcPts val="0"/>
              </a:spcBef>
              <a:spcAft>
                <a:spcPts val="0"/>
              </a:spcAft>
              <a:buClr>
                <a:schemeClr val="dk1"/>
              </a:buClr>
              <a:buSzPts val="1500"/>
            </a:pPr>
            <a:endParaRPr lang="en-IN" sz="1500" b="0" i="0" u="none" strike="noStrike" cap="none" dirty="0" smtClean="0">
              <a:solidFill>
                <a:schemeClr val="dk1"/>
              </a:solidFill>
              <a:latin typeface="Lato"/>
              <a:ea typeface="Lato"/>
              <a:cs typeface="Lato"/>
              <a:sym typeface="Lato"/>
            </a:endParaRPr>
          </a:p>
          <a:p>
            <a:pPr marL="133350">
              <a:lnSpc>
                <a:spcPct val="114000"/>
              </a:lnSpc>
              <a:buClr>
                <a:schemeClr val="dk1"/>
              </a:buClr>
              <a:buSzPts val="1500"/>
            </a:pPr>
            <a:r>
              <a:rPr lang="en-GB" dirty="0"/>
              <a:t>Patterns in the spending habits of long-term customers compared to the new ones can provide valuable insights about customer </a:t>
            </a:r>
            <a:r>
              <a:rPr lang="en-GB" dirty="0" smtClean="0"/>
              <a:t>loyalty.</a:t>
            </a:r>
          </a:p>
          <a:p>
            <a:pPr marL="304800" indent="-171450">
              <a:lnSpc>
                <a:spcPct val="114000"/>
              </a:lnSpc>
              <a:buClr>
                <a:schemeClr val="dk1"/>
              </a:buClr>
              <a:buSzPts val="1500"/>
              <a:buFont typeface="Arial" panose="020B0604020202020204" pitchFamily="34" charset="0"/>
              <a:buChar char="•"/>
            </a:pPr>
            <a:r>
              <a:rPr lang="en-GB" sz="1200" b="1" dirty="0" smtClean="0"/>
              <a:t>Higher </a:t>
            </a:r>
            <a:r>
              <a:rPr lang="en-GB" sz="1200" b="1" dirty="0"/>
              <a:t>Average </a:t>
            </a:r>
            <a:r>
              <a:rPr lang="en-GB" sz="1200" b="1" dirty="0" err="1" smtClean="0"/>
              <a:t>Spending:</a:t>
            </a:r>
            <a:r>
              <a:rPr lang="en-GB" sz="1200" dirty="0" err="1"/>
              <a:t>Long-term</a:t>
            </a:r>
            <a:r>
              <a:rPr lang="en-GB" sz="1200" dirty="0"/>
              <a:t> customers often have higher average spending compared to the new customers as the several factors kicks in and they are more familiar with the product/services offered</a:t>
            </a:r>
            <a:r>
              <a:rPr lang="en-GB" sz="1200" dirty="0" smtClean="0"/>
              <a:t>.</a:t>
            </a:r>
            <a:endParaRPr lang="en-IN" sz="1200" dirty="0"/>
          </a:p>
          <a:p>
            <a:pPr marL="304800" indent="-171450">
              <a:lnSpc>
                <a:spcPct val="114000"/>
              </a:lnSpc>
              <a:buClr>
                <a:schemeClr val="dk1"/>
              </a:buClr>
              <a:buSzPts val="1500"/>
              <a:buFont typeface="Arial" panose="020B0604020202020204" pitchFamily="34" charset="0"/>
              <a:buChar char="•"/>
            </a:pPr>
            <a:endParaRPr lang="en-GB" sz="1200" b="1" dirty="0" smtClean="0"/>
          </a:p>
          <a:p>
            <a:pPr marL="171450" indent="-171450">
              <a:buFont typeface="Arial" panose="020B0604020202020204" pitchFamily="34" charset="0"/>
              <a:buChar char="•"/>
            </a:pPr>
            <a:r>
              <a:rPr lang="en-GB" sz="1200" b="1" dirty="0"/>
              <a:t> </a:t>
            </a:r>
            <a:r>
              <a:rPr lang="en-GB" sz="1200" b="1" dirty="0" smtClean="0"/>
              <a:t> Variety of Products :</a:t>
            </a:r>
            <a:r>
              <a:rPr lang="en-GB" sz="1200" dirty="0" smtClean="0"/>
              <a:t> </a:t>
            </a:r>
            <a:r>
              <a:rPr lang="en-GB" sz="1200" dirty="0"/>
              <a:t>Long-term customers often have many products compared to the new customers as he are talking in regards to the banking/financial services . Long term customer probably have more services for </a:t>
            </a:r>
            <a:r>
              <a:rPr lang="en-GB" sz="1200" dirty="0" err="1"/>
              <a:t>eg</a:t>
            </a:r>
            <a:r>
              <a:rPr lang="en-GB" sz="1200" dirty="0"/>
              <a:t>. Forex card/credit card/ debit card/ loan disbursal </a:t>
            </a:r>
            <a:r>
              <a:rPr lang="en-GB" sz="1200" dirty="0" err="1"/>
              <a:t>etc</a:t>
            </a:r>
            <a:r>
              <a:rPr lang="en-GB" sz="1200" dirty="0"/>
              <a:t> compared to the new customer also Banks also have certain policies like you can avail this particular facility once after certain time period after joining /becoming a customer with the bank .</a:t>
            </a:r>
            <a:endParaRPr lang="en-IN" sz="1200" dirty="0"/>
          </a:p>
          <a:p>
            <a:pPr marL="133350">
              <a:lnSpc>
                <a:spcPct val="114000"/>
              </a:lnSpc>
              <a:buClr>
                <a:schemeClr val="dk1"/>
              </a:buClr>
              <a:buSzPts val="1500"/>
            </a:pPr>
            <a:endParaRPr lang="en-IN" sz="1200" dirty="0" smtClean="0"/>
          </a:p>
          <a:p>
            <a:pPr marL="133350" marR="0" lvl="0" algn="l" rtl="0">
              <a:lnSpc>
                <a:spcPct val="114000"/>
              </a:lnSpc>
              <a:spcBef>
                <a:spcPts val="0"/>
              </a:spcBef>
              <a:spcAft>
                <a:spcPts val="0"/>
              </a:spcAft>
              <a:buClr>
                <a:schemeClr val="dk1"/>
              </a:buClr>
              <a:buSzPts val="1500"/>
            </a:pPr>
            <a:endParaRPr sz="1400" b="1" i="0" u="none" strike="noStrike" cap="none" dirty="0">
              <a:solidFill>
                <a:schemeClr val="dk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p:nvPr/>
        </p:nvSpPr>
        <p:spPr>
          <a:xfrm>
            <a:off x="653550" y="463725"/>
            <a:ext cx="6810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2000"/>
              <a:buFont typeface="Arial"/>
              <a:buNone/>
            </a:pPr>
            <a:r>
              <a:rPr lang="en-GB" sz="2000" b="1" i="0" u="none" strike="noStrike" cap="none">
                <a:solidFill>
                  <a:schemeClr val="dk1"/>
                </a:solidFill>
                <a:latin typeface="Lato"/>
                <a:ea typeface="Lato"/>
                <a:cs typeface="Lato"/>
                <a:sym typeface="Lato"/>
              </a:rPr>
              <a:t>Data Analysis and Visualizations </a:t>
            </a:r>
            <a:r>
              <a:rPr lang="en-GB" sz="1600" b="1" i="0" u="none" strike="noStrike" cap="none">
                <a:solidFill>
                  <a:schemeClr val="dk1"/>
                </a:solidFill>
                <a:latin typeface="Lato"/>
                <a:ea typeface="Lato"/>
                <a:cs typeface="Lato"/>
                <a:sym typeface="Lato"/>
              </a:rPr>
              <a:t>(Subjective Questions):</a:t>
            </a:r>
            <a:endParaRPr sz="1600" b="0" i="0" u="none" strike="noStrike" cap="none">
              <a:solidFill>
                <a:srgbClr val="000000"/>
              </a:solidFill>
              <a:latin typeface="Lato"/>
              <a:ea typeface="Lato"/>
              <a:cs typeface="Lato"/>
              <a:sym typeface="Lato"/>
            </a:endParaRPr>
          </a:p>
        </p:txBody>
      </p:sp>
      <p:sp>
        <p:nvSpPr>
          <p:cNvPr id="149" name="Google Shape;149;p17"/>
          <p:cNvSpPr txBox="1"/>
          <p:nvPr/>
        </p:nvSpPr>
        <p:spPr>
          <a:xfrm>
            <a:off x="653550" y="1010075"/>
            <a:ext cx="7836900" cy="3979905"/>
          </a:xfrm>
          <a:prstGeom prst="rect">
            <a:avLst/>
          </a:prstGeom>
          <a:noFill/>
          <a:ln>
            <a:noFill/>
          </a:ln>
        </p:spPr>
        <p:txBody>
          <a:bodyPr spcFirstLastPara="1" wrap="square" lIns="91425" tIns="91425" rIns="91425" bIns="91425" anchor="t" anchorCtr="0">
            <a:spAutoFit/>
          </a:bodyPr>
          <a:lstStyle/>
          <a:p>
            <a:r>
              <a:rPr lang="en-GB" dirty="0" smtClean="0"/>
              <a:t>The </a:t>
            </a:r>
            <a:r>
              <a:rPr lang="en-GB" dirty="0"/>
              <a:t>below clustered column chart defines the sum of estimated salary and the sum of balance year-wise </a:t>
            </a:r>
            <a:endParaRPr lang="en-IN" dirty="0"/>
          </a:p>
          <a:p>
            <a:pPr marL="133350" marR="0" lvl="0" algn="l" rtl="0">
              <a:lnSpc>
                <a:spcPct val="114000"/>
              </a:lnSpc>
              <a:spcBef>
                <a:spcPts val="1000"/>
              </a:spcBef>
              <a:spcAft>
                <a:spcPts val="0"/>
              </a:spcAft>
              <a:buClr>
                <a:schemeClr val="dk1"/>
              </a:buClr>
              <a:buSzPts val="1500"/>
            </a:pPr>
            <a:endParaRPr lang="en-IN" sz="1400" b="1" i="0" u="none" strike="noStrike" cap="none" dirty="0" smtClean="0">
              <a:solidFill>
                <a:schemeClr val="dk1"/>
              </a:solidFill>
              <a:latin typeface="Lato"/>
              <a:ea typeface="Lato"/>
              <a:cs typeface="Lato"/>
              <a:sym typeface="Lato"/>
            </a:endParaRPr>
          </a:p>
          <a:p>
            <a:pPr marL="133350" marR="0" lvl="0" algn="l" rtl="0">
              <a:lnSpc>
                <a:spcPct val="114000"/>
              </a:lnSpc>
              <a:spcBef>
                <a:spcPts val="1000"/>
              </a:spcBef>
              <a:spcAft>
                <a:spcPts val="0"/>
              </a:spcAft>
              <a:buClr>
                <a:schemeClr val="dk1"/>
              </a:buClr>
              <a:buSzPts val="1500"/>
            </a:pPr>
            <a:endParaRPr lang="en-IN" b="1" dirty="0">
              <a:solidFill>
                <a:schemeClr val="dk1"/>
              </a:solidFill>
              <a:latin typeface="Lato"/>
              <a:ea typeface="Lato"/>
              <a:cs typeface="Lato"/>
              <a:sym typeface="Lato"/>
            </a:endParaRPr>
          </a:p>
          <a:p>
            <a:pPr marL="133350" marR="0" lvl="0" algn="l" rtl="0">
              <a:lnSpc>
                <a:spcPct val="114000"/>
              </a:lnSpc>
              <a:spcBef>
                <a:spcPts val="1000"/>
              </a:spcBef>
              <a:spcAft>
                <a:spcPts val="0"/>
              </a:spcAft>
              <a:buClr>
                <a:schemeClr val="dk1"/>
              </a:buClr>
              <a:buSzPts val="1500"/>
            </a:pPr>
            <a:endParaRPr lang="en-IN" sz="1400" b="1" i="0" u="none" strike="noStrike" cap="none" dirty="0" smtClean="0">
              <a:solidFill>
                <a:schemeClr val="dk1"/>
              </a:solidFill>
              <a:latin typeface="Lato"/>
              <a:ea typeface="Lato"/>
              <a:cs typeface="Lato"/>
              <a:sym typeface="Lato"/>
            </a:endParaRPr>
          </a:p>
          <a:p>
            <a:pPr marL="133350" marR="0" lvl="0" algn="l" rtl="0">
              <a:lnSpc>
                <a:spcPct val="114000"/>
              </a:lnSpc>
              <a:spcBef>
                <a:spcPts val="1000"/>
              </a:spcBef>
              <a:spcAft>
                <a:spcPts val="0"/>
              </a:spcAft>
              <a:buClr>
                <a:schemeClr val="dk1"/>
              </a:buClr>
              <a:buSzPts val="1500"/>
            </a:pPr>
            <a:endParaRPr lang="en-IN" b="1" dirty="0">
              <a:solidFill>
                <a:schemeClr val="dk1"/>
              </a:solidFill>
              <a:latin typeface="Lato"/>
              <a:ea typeface="Lato"/>
              <a:cs typeface="Lato"/>
              <a:sym typeface="Lato"/>
            </a:endParaRPr>
          </a:p>
          <a:p>
            <a:pPr marL="133350" marR="0" lvl="0" algn="l" rtl="0">
              <a:lnSpc>
                <a:spcPct val="114000"/>
              </a:lnSpc>
              <a:spcBef>
                <a:spcPts val="1000"/>
              </a:spcBef>
              <a:spcAft>
                <a:spcPts val="0"/>
              </a:spcAft>
              <a:buClr>
                <a:schemeClr val="dk1"/>
              </a:buClr>
              <a:buSzPts val="1500"/>
            </a:pPr>
            <a:endParaRPr lang="en-IN" sz="1400" b="1" i="0" u="none" strike="noStrike" cap="none" dirty="0" smtClean="0">
              <a:solidFill>
                <a:schemeClr val="dk1"/>
              </a:solidFill>
              <a:latin typeface="Lato"/>
              <a:ea typeface="Lato"/>
              <a:cs typeface="Lato"/>
              <a:sym typeface="Lato"/>
            </a:endParaRPr>
          </a:p>
          <a:p>
            <a:pPr marL="133350" marR="0" lvl="0" algn="l" rtl="0">
              <a:lnSpc>
                <a:spcPct val="114000"/>
              </a:lnSpc>
              <a:spcBef>
                <a:spcPts val="1000"/>
              </a:spcBef>
              <a:spcAft>
                <a:spcPts val="0"/>
              </a:spcAft>
              <a:buClr>
                <a:schemeClr val="dk1"/>
              </a:buClr>
              <a:buSzPts val="1500"/>
            </a:pPr>
            <a:endParaRPr lang="en-IN" b="1" dirty="0">
              <a:solidFill>
                <a:schemeClr val="dk1"/>
              </a:solidFill>
              <a:latin typeface="Lato"/>
              <a:ea typeface="Lato"/>
              <a:cs typeface="Lato"/>
              <a:sym typeface="Lato"/>
            </a:endParaRPr>
          </a:p>
          <a:p>
            <a:pPr marL="133350" marR="0" lvl="0" algn="l" rtl="0">
              <a:lnSpc>
                <a:spcPct val="114000"/>
              </a:lnSpc>
              <a:spcBef>
                <a:spcPts val="1000"/>
              </a:spcBef>
              <a:spcAft>
                <a:spcPts val="0"/>
              </a:spcAft>
              <a:buClr>
                <a:schemeClr val="dk1"/>
              </a:buClr>
              <a:buSzPts val="1500"/>
            </a:pPr>
            <a:endParaRPr lang="en-IN" sz="1400" b="1" i="0" u="none" strike="noStrike" cap="none" dirty="0" smtClean="0">
              <a:solidFill>
                <a:schemeClr val="dk1"/>
              </a:solidFill>
              <a:latin typeface="Lato"/>
              <a:ea typeface="Lato"/>
              <a:cs typeface="Lato"/>
              <a:sym typeface="Lato"/>
            </a:endParaRPr>
          </a:p>
          <a:p>
            <a:pPr marL="133350" marR="0" lvl="0" algn="l" rtl="0">
              <a:lnSpc>
                <a:spcPct val="114000"/>
              </a:lnSpc>
              <a:spcBef>
                <a:spcPts val="1000"/>
              </a:spcBef>
              <a:spcAft>
                <a:spcPts val="0"/>
              </a:spcAft>
              <a:buClr>
                <a:schemeClr val="dk1"/>
              </a:buClr>
              <a:buSzPts val="1500"/>
            </a:pPr>
            <a:endParaRPr lang="en-IN" b="1" dirty="0">
              <a:solidFill>
                <a:schemeClr val="dk1"/>
              </a:solidFill>
              <a:latin typeface="Lato"/>
              <a:ea typeface="Lato"/>
              <a:cs typeface="Lato"/>
              <a:sym typeface="Lato"/>
            </a:endParaRPr>
          </a:p>
          <a:p>
            <a:pPr marL="133350" marR="0" lvl="0" algn="l" rtl="0">
              <a:lnSpc>
                <a:spcPct val="114000"/>
              </a:lnSpc>
              <a:spcBef>
                <a:spcPts val="1000"/>
              </a:spcBef>
              <a:spcAft>
                <a:spcPts val="0"/>
              </a:spcAft>
              <a:buClr>
                <a:schemeClr val="dk1"/>
              </a:buClr>
              <a:buSzPts val="1500"/>
            </a:pPr>
            <a:endParaRPr sz="1400" b="1"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2100404" y="1566250"/>
            <a:ext cx="5363746" cy="3209552"/>
          </a:xfrm>
          <a:prstGeom prst="rect">
            <a:avLst/>
          </a:prstGeom>
        </p:spPr>
      </p:pic>
    </p:spTree>
    <p:extLst>
      <p:ext uri="{BB962C8B-B14F-4D97-AF65-F5344CB8AC3E}">
        <p14:creationId xmlns:p14="http://schemas.microsoft.com/office/powerpoint/2010/main" val="23156148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p:nvPr/>
        </p:nvSpPr>
        <p:spPr>
          <a:xfrm>
            <a:off x="517748" y="201175"/>
            <a:ext cx="6810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2000"/>
              <a:buFont typeface="Arial"/>
              <a:buNone/>
            </a:pPr>
            <a:r>
              <a:rPr lang="en-GB" sz="20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Questions):</a:t>
            </a:r>
            <a:endParaRPr sz="1600" b="0" i="0" u="none" strike="noStrike" cap="none" dirty="0">
              <a:solidFill>
                <a:srgbClr val="000000"/>
              </a:solidFill>
              <a:latin typeface="Lato"/>
              <a:ea typeface="Lato"/>
              <a:cs typeface="Lato"/>
              <a:sym typeface="Lato"/>
            </a:endParaRPr>
          </a:p>
        </p:txBody>
      </p:sp>
      <p:sp>
        <p:nvSpPr>
          <p:cNvPr id="149" name="Google Shape;149;p17"/>
          <p:cNvSpPr txBox="1"/>
          <p:nvPr/>
        </p:nvSpPr>
        <p:spPr>
          <a:xfrm>
            <a:off x="316871" y="814812"/>
            <a:ext cx="8338242" cy="3847690"/>
          </a:xfrm>
          <a:prstGeom prst="rect">
            <a:avLst/>
          </a:prstGeom>
          <a:noFill/>
          <a:ln>
            <a:noFill/>
          </a:ln>
        </p:spPr>
        <p:txBody>
          <a:bodyPr spcFirstLastPara="1" wrap="square" lIns="91425" tIns="91425" rIns="91425" bIns="91425" anchor="t" anchorCtr="0">
            <a:spAutoFit/>
          </a:bodyPr>
          <a:lstStyle/>
          <a:p>
            <a:pPr marL="476250" marR="0" lvl="0" indent="-342900" algn="l" rtl="0">
              <a:lnSpc>
                <a:spcPct val="114000"/>
              </a:lnSpc>
              <a:spcBef>
                <a:spcPts val="1000"/>
              </a:spcBef>
              <a:spcAft>
                <a:spcPts val="0"/>
              </a:spcAft>
              <a:buClr>
                <a:schemeClr val="dk1"/>
              </a:buClr>
              <a:buSzPts val="1500"/>
              <a:buFont typeface="+mj-lt"/>
              <a:buAutoNum type="arabicPeriod" startAt="2"/>
            </a:pPr>
            <a:r>
              <a:rPr lang="en-GB" sz="1500" b="1" i="0" u="none" strike="noStrike" cap="none" dirty="0" smtClean="0">
                <a:solidFill>
                  <a:schemeClr val="dk1"/>
                </a:solidFill>
                <a:latin typeface="Lato"/>
                <a:ea typeface="Lato"/>
                <a:cs typeface="Lato"/>
                <a:sym typeface="Lato"/>
              </a:rPr>
              <a:t>Product </a:t>
            </a:r>
            <a:r>
              <a:rPr lang="en-GB" sz="1500" b="1" i="0" u="none" strike="noStrike" cap="none" dirty="0">
                <a:solidFill>
                  <a:schemeClr val="dk1"/>
                </a:solidFill>
                <a:latin typeface="Lato"/>
                <a:ea typeface="Lato"/>
                <a:cs typeface="Lato"/>
                <a:sym typeface="Lato"/>
              </a:rPr>
              <a:t>Affinity Study:</a:t>
            </a:r>
            <a:r>
              <a:rPr lang="en-GB" sz="1500" b="0" i="0" u="none" strike="noStrike" cap="none" dirty="0">
                <a:solidFill>
                  <a:schemeClr val="dk1"/>
                </a:solidFill>
                <a:latin typeface="Lato"/>
                <a:ea typeface="Lato"/>
                <a:cs typeface="Lato"/>
                <a:sym typeface="Lato"/>
              </a:rPr>
              <a:t> Which bank products or services are most commonly used together, and how might this influence cross-selling strategies</a:t>
            </a:r>
            <a:r>
              <a:rPr lang="en-GB" sz="1500" b="0" i="0" u="none" strike="noStrike" cap="none" dirty="0" smtClean="0">
                <a:solidFill>
                  <a:schemeClr val="dk1"/>
                </a:solidFill>
                <a:latin typeface="Lato"/>
                <a:ea typeface="Lato"/>
                <a:cs typeface="Lato"/>
                <a:sym typeface="Lato"/>
              </a:rPr>
              <a:t>?</a:t>
            </a:r>
          </a:p>
          <a:p>
            <a:pPr marL="133350" lvl="0">
              <a:lnSpc>
                <a:spcPct val="114000"/>
              </a:lnSpc>
              <a:spcBef>
                <a:spcPts val="1000"/>
              </a:spcBef>
              <a:buClr>
                <a:schemeClr val="dk1"/>
              </a:buClr>
              <a:buSzPts val="1500"/>
            </a:pPr>
            <a:r>
              <a:rPr lang="en-US" sz="1500" dirty="0">
                <a:solidFill>
                  <a:schemeClr val="dk1"/>
                </a:solidFill>
                <a:latin typeface="Lato"/>
                <a:ea typeface="Lato"/>
                <a:cs typeface="Lato"/>
                <a:sym typeface="Lato"/>
              </a:rPr>
              <a:t>A product affinity study can reveal which bank products or services are frequently used together by customers.</a:t>
            </a:r>
          </a:p>
          <a:p>
            <a:pPr marL="133350" lvl="0">
              <a:lnSpc>
                <a:spcPct val="114000"/>
              </a:lnSpc>
              <a:spcBef>
                <a:spcPts val="1000"/>
              </a:spcBef>
              <a:buClr>
                <a:schemeClr val="dk1"/>
              </a:buClr>
              <a:buSzPts val="1500"/>
            </a:pPr>
            <a:r>
              <a:rPr lang="en-US" sz="1500" dirty="0">
                <a:solidFill>
                  <a:schemeClr val="dk1"/>
                </a:solidFill>
                <a:latin typeface="Lato"/>
                <a:ea typeface="Lato"/>
                <a:cs typeface="Lato"/>
                <a:sym typeface="Lato"/>
              </a:rPr>
              <a:t>As higher the salary, the more customer is prone to spend, having credit card is also an added advantage. Number of products customer is having is also used commonly</a:t>
            </a:r>
            <a:r>
              <a:rPr lang="en-US" sz="1500" dirty="0" smtClean="0">
                <a:solidFill>
                  <a:schemeClr val="dk1"/>
                </a:solidFill>
                <a:latin typeface="Lato"/>
                <a:ea typeface="Lato"/>
                <a:cs typeface="Lato"/>
                <a:sym typeface="Lato"/>
              </a:rPr>
              <a:t>.</a:t>
            </a:r>
          </a:p>
          <a:p>
            <a:pPr marL="133350" lvl="0">
              <a:lnSpc>
                <a:spcPct val="114000"/>
              </a:lnSpc>
              <a:spcBef>
                <a:spcPts val="1000"/>
              </a:spcBef>
              <a:buClr>
                <a:schemeClr val="dk1"/>
              </a:buClr>
              <a:buSzPts val="1500"/>
            </a:pPr>
            <a:endParaRPr lang="en-US" sz="1500" dirty="0" smtClean="0">
              <a:solidFill>
                <a:schemeClr val="dk1"/>
              </a:solidFill>
              <a:latin typeface="Lato"/>
              <a:ea typeface="Lato"/>
              <a:cs typeface="Lato"/>
              <a:sym typeface="Lato"/>
            </a:endParaRPr>
          </a:p>
          <a:p>
            <a:r>
              <a:rPr lang="en-GB" b="1" dirty="0"/>
              <a:t>Influence on Cross-Selling </a:t>
            </a:r>
            <a:r>
              <a:rPr lang="en-GB" b="1" dirty="0" smtClean="0"/>
              <a:t>Strategies : </a:t>
            </a:r>
          </a:p>
          <a:p>
            <a:endParaRPr lang="en-GB" b="1" dirty="0"/>
          </a:p>
          <a:p>
            <a:r>
              <a:rPr lang="en-GB" b="1" dirty="0" smtClean="0"/>
              <a:t>Targeted </a:t>
            </a:r>
            <a:r>
              <a:rPr lang="en-GB" b="1" dirty="0"/>
              <a:t>Marketing: </a:t>
            </a:r>
            <a:r>
              <a:rPr lang="en-GB" dirty="0"/>
              <a:t> Armed with knowledge of product affinities, banks can create targeted marketing campaigns to promote related products to customers. For example, if customers who have a savings account are frequently found to also have a retirement savings plan, the bank can target savings account holders with promotions for retirement planning services</a:t>
            </a:r>
            <a:r>
              <a:rPr lang="en-GB" dirty="0" smtClean="0"/>
              <a:t>.</a:t>
            </a:r>
            <a:r>
              <a:rPr lang="en-US" sz="1500" dirty="0">
                <a:solidFill>
                  <a:schemeClr val="dk1"/>
                </a:solidFill>
                <a:latin typeface="Lato"/>
                <a:ea typeface="Lato"/>
                <a:cs typeface="Lato"/>
                <a:sym typeface="Lato"/>
              </a:rPr>
              <a:t>	</a:t>
            </a:r>
          </a:p>
        </p:txBody>
      </p:sp>
    </p:spTree>
    <p:extLst>
      <p:ext uri="{BB962C8B-B14F-4D97-AF65-F5344CB8AC3E}">
        <p14:creationId xmlns:p14="http://schemas.microsoft.com/office/powerpoint/2010/main" val="9872461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4"/>
          <p:cNvSpPr txBox="1"/>
          <p:nvPr/>
        </p:nvSpPr>
        <p:spPr>
          <a:xfrm>
            <a:off x="502950" y="430429"/>
            <a:ext cx="8138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GB" sz="1800" b="0" i="0" u="none" strike="noStrike" cap="none" dirty="0">
                <a:solidFill>
                  <a:schemeClr val="dk1"/>
                </a:solidFill>
                <a:latin typeface="Lato"/>
                <a:ea typeface="Lato"/>
                <a:cs typeface="Lato"/>
                <a:sym typeface="Lato"/>
              </a:rPr>
              <a:t>The image above displays details about Bank Customer data, including:</a:t>
            </a:r>
            <a:endParaRPr sz="1800" b="0" i="0" u="none" strike="noStrike" cap="none" dirty="0">
              <a:solidFill>
                <a:schemeClr val="dk1"/>
              </a:solidFill>
              <a:latin typeface="Lato"/>
              <a:ea typeface="Lato"/>
              <a:cs typeface="Lato"/>
              <a:sym typeface="Lato"/>
            </a:endParaRPr>
          </a:p>
        </p:txBody>
      </p:sp>
      <p:sp>
        <p:nvSpPr>
          <p:cNvPr id="72" name="Google Shape;72;p4"/>
          <p:cNvSpPr txBox="1"/>
          <p:nvPr/>
        </p:nvSpPr>
        <p:spPr>
          <a:xfrm>
            <a:off x="593850" y="985375"/>
            <a:ext cx="7956300" cy="3961311"/>
          </a:xfrm>
          <a:prstGeom prst="rect">
            <a:avLst/>
          </a:prstGeom>
          <a:noFill/>
          <a:ln>
            <a:noFill/>
          </a:ln>
        </p:spPr>
        <p:txBody>
          <a:bodyPr spcFirstLastPara="1" wrap="square" lIns="91425" tIns="91425" rIns="91425" bIns="91425" anchor="t" anchorCtr="0">
            <a:spAutoFit/>
          </a:bodyPr>
          <a:lstStyle/>
          <a:p>
            <a:pPr fontAlgn="base">
              <a:spcBef>
                <a:spcPts val="1000"/>
              </a:spcBef>
              <a:buFont typeface="Arial" panose="020B0604020202020204" pitchFamily="34" charset="0"/>
              <a:buChar char="•"/>
            </a:pPr>
            <a:r>
              <a:rPr lang="en-US" b="1" dirty="0" smtClean="0">
                <a:latin typeface="Lato" panose="020B0604020202020204" charset="0"/>
              </a:rPr>
              <a:t>Age</a:t>
            </a:r>
            <a:r>
              <a:rPr lang="en-US" b="1" dirty="0">
                <a:latin typeface="Lato" panose="020B0604020202020204" charset="0"/>
              </a:rPr>
              <a:t>:</a:t>
            </a:r>
            <a:r>
              <a:rPr lang="en-US" dirty="0">
                <a:latin typeface="Lato" panose="020B0604020202020204" charset="0"/>
              </a:rPr>
              <a:t> The age of the customer.</a:t>
            </a:r>
            <a:endParaRPr lang="en-US" b="1" dirty="0">
              <a:latin typeface="Arial" panose="020B0604020202020204" pitchFamily="34" charset="0"/>
            </a:endParaRPr>
          </a:p>
          <a:p>
            <a:pPr fontAlgn="base">
              <a:spcBef>
                <a:spcPts val="1000"/>
              </a:spcBef>
              <a:buFont typeface="Arial" panose="020B0604020202020204" pitchFamily="34" charset="0"/>
              <a:buChar char="•"/>
            </a:pPr>
            <a:r>
              <a:rPr lang="en-US" b="1" dirty="0" smtClean="0">
                <a:latin typeface="Lato" panose="020B0604020202020204" charset="0"/>
              </a:rPr>
              <a:t>Tenure</a:t>
            </a:r>
            <a:r>
              <a:rPr lang="en-US" b="1" dirty="0">
                <a:latin typeface="Lato" panose="020B0604020202020204" charset="0"/>
              </a:rPr>
              <a:t>: </a:t>
            </a:r>
            <a:r>
              <a:rPr lang="en-US" dirty="0">
                <a:latin typeface="Lato" panose="020B0604020202020204" charset="0"/>
              </a:rPr>
              <a:t>The number of years the customer has been with the bank.</a:t>
            </a:r>
            <a:endParaRPr lang="en-US" b="1" dirty="0">
              <a:latin typeface="Arial" panose="020B0604020202020204" pitchFamily="34" charset="0"/>
            </a:endParaRPr>
          </a:p>
          <a:p>
            <a:pPr fontAlgn="base">
              <a:spcBef>
                <a:spcPts val="1000"/>
              </a:spcBef>
              <a:buFont typeface="Arial" panose="020B0604020202020204" pitchFamily="34" charset="0"/>
              <a:buChar char="•"/>
            </a:pPr>
            <a:r>
              <a:rPr lang="en-US" b="1" dirty="0">
                <a:latin typeface="Lato" panose="020B0604020202020204" charset="0"/>
              </a:rPr>
              <a:t>Balance: </a:t>
            </a:r>
            <a:r>
              <a:rPr lang="en-US" dirty="0">
                <a:latin typeface="Lato" panose="020B0604020202020204" charset="0"/>
              </a:rPr>
              <a:t>Current balance in the customer's account.</a:t>
            </a:r>
            <a:endParaRPr lang="en-US" b="1" dirty="0">
              <a:latin typeface="Arial" panose="020B0604020202020204" pitchFamily="34" charset="0"/>
            </a:endParaRPr>
          </a:p>
          <a:p>
            <a:pPr fontAlgn="base">
              <a:spcBef>
                <a:spcPts val="1000"/>
              </a:spcBef>
              <a:buFont typeface="Arial" panose="020B0604020202020204" pitchFamily="34" charset="0"/>
              <a:buChar char="•"/>
            </a:pPr>
            <a:r>
              <a:rPr lang="en-US" b="1" dirty="0" err="1">
                <a:latin typeface="Lato" panose="020B0604020202020204" charset="0"/>
              </a:rPr>
              <a:t>NumOfProducts</a:t>
            </a:r>
            <a:r>
              <a:rPr lang="en-US" dirty="0">
                <a:latin typeface="Lato" panose="020B0604020202020204" charset="0"/>
              </a:rPr>
              <a:t>: refers to the number of products that a customer has purchased through the bank. </a:t>
            </a:r>
            <a:endParaRPr lang="en-US" b="1" dirty="0">
              <a:latin typeface="Arial" panose="020B0604020202020204" pitchFamily="34" charset="0"/>
            </a:endParaRPr>
          </a:p>
          <a:p>
            <a:pPr fontAlgn="base">
              <a:spcBef>
                <a:spcPts val="1000"/>
              </a:spcBef>
              <a:buFont typeface="Arial" panose="020B0604020202020204" pitchFamily="34" charset="0"/>
              <a:buChar char="•"/>
            </a:pPr>
            <a:r>
              <a:rPr lang="en-US" b="1" dirty="0" err="1">
                <a:latin typeface="Lato" panose="020B0604020202020204" charset="0"/>
              </a:rPr>
              <a:t>HasCrCard</a:t>
            </a:r>
            <a:r>
              <a:rPr lang="en-US" dirty="0">
                <a:latin typeface="Lato" panose="020B0604020202020204" charset="0"/>
              </a:rPr>
              <a:t>: denotes whether or not a customer has a credit card. This column is also relevant, since people with a credit card are less likely to leave the bank.</a:t>
            </a:r>
            <a:endParaRPr lang="en-US" b="1" dirty="0">
              <a:latin typeface="Arial" panose="020B0604020202020204" pitchFamily="34" charset="0"/>
            </a:endParaRPr>
          </a:p>
          <a:p>
            <a:pPr marL="742950" lvl="1" indent="-285750" fontAlgn="base">
              <a:spcBef>
                <a:spcPts val="1000"/>
              </a:spcBef>
              <a:buFont typeface="Arial" panose="020B0604020202020204" pitchFamily="34" charset="0"/>
              <a:buChar char="•"/>
            </a:pPr>
            <a:r>
              <a:rPr lang="en-US" dirty="0">
                <a:latin typeface="Lato" panose="020B0604020202020204" charset="0"/>
              </a:rPr>
              <a:t>1 represents credit card holder</a:t>
            </a:r>
            <a:endParaRPr lang="en-US" dirty="0">
              <a:latin typeface="Arial" panose="020B0604020202020204" pitchFamily="34" charset="0"/>
            </a:endParaRPr>
          </a:p>
          <a:p>
            <a:pPr marL="742950" lvl="1" indent="-285750" fontAlgn="base">
              <a:spcBef>
                <a:spcPts val="1000"/>
              </a:spcBef>
              <a:spcAft>
                <a:spcPts val="1000"/>
              </a:spcAft>
              <a:buFont typeface="Arial" panose="020B0604020202020204" pitchFamily="34" charset="0"/>
              <a:buChar char="•"/>
            </a:pPr>
            <a:r>
              <a:rPr lang="en-US" dirty="0">
                <a:latin typeface="Lato" panose="020B0604020202020204" charset="0"/>
              </a:rPr>
              <a:t>0 represents non credit card holder</a:t>
            </a:r>
            <a:endParaRPr lang="en-US" dirty="0">
              <a:latin typeface="Arial" panose="020B0604020202020204" pitchFamily="34" charset="0"/>
            </a:endParaRPr>
          </a:p>
          <a:p>
            <a:pPr marL="133350" lvl="0">
              <a:lnSpc>
                <a:spcPct val="115000"/>
              </a:lnSpc>
              <a:buClr>
                <a:schemeClr val="dk1"/>
              </a:buClr>
              <a:buSzPts val="1500"/>
            </a:pPr>
            <a:endParaRPr lang="en-US" sz="1500" dirty="0" smtClean="0">
              <a:solidFill>
                <a:schemeClr val="dk1"/>
              </a:solidFill>
              <a:latin typeface="Lato"/>
              <a:ea typeface="Lato"/>
              <a:cs typeface="Lato"/>
              <a:sym typeface="Lato"/>
            </a:endParaRPr>
          </a:p>
          <a:p>
            <a:pPr marL="133350" lvl="0">
              <a:lnSpc>
                <a:spcPct val="115000"/>
              </a:lnSpc>
              <a:buClr>
                <a:schemeClr val="dk1"/>
              </a:buClr>
              <a:buSzPts val="1500"/>
            </a:pPr>
            <a:endParaRPr lang="en-US" sz="1500" dirty="0">
              <a:solidFill>
                <a:schemeClr val="dk1"/>
              </a:solidFill>
              <a:latin typeface="Lato"/>
              <a:ea typeface="Lato"/>
              <a:cs typeface="Lato"/>
              <a:sym typeface="Lato"/>
            </a:endParaRPr>
          </a:p>
          <a:p>
            <a:pPr marL="133350" lvl="0">
              <a:lnSpc>
                <a:spcPct val="115000"/>
              </a:lnSpc>
              <a:buClr>
                <a:schemeClr val="dk1"/>
              </a:buClr>
              <a:buSzPts val="1500"/>
            </a:pPr>
            <a:endParaRPr lang="en-US" sz="15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4416659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p:nvPr/>
        </p:nvSpPr>
        <p:spPr>
          <a:xfrm>
            <a:off x="490587" y="174014"/>
            <a:ext cx="6810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2000"/>
              <a:buFont typeface="Arial"/>
              <a:buNone/>
            </a:pPr>
            <a:r>
              <a:rPr lang="en-GB" sz="20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Questions):</a:t>
            </a:r>
            <a:endParaRPr sz="1600" b="0" i="0" u="none" strike="noStrike" cap="none" dirty="0">
              <a:solidFill>
                <a:srgbClr val="000000"/>
              </a:solidFill>
              <a:latin typeface="Lato"/>
              <a:ea typeface="Lato"/>
              <a:cs typeface="Lato"/>
              <a:sym typeface="Lato"/>
            </a:endParaRPr>
          </a:p>
        </p:txBody>
      </p:sp>
      <p:sp>
        <p:nvSpPr>
          <p:cNvPr id="149" name="Google Shape;149;p17"/>
          <p:cNvSpPr txBox="1"/>
          <p:nvPr/>
        </p:nvSpPr>
        <p:spPr>
          <a:xfrm>
            <a:off x="381946" y="956325"/>
            <a:ext cx="7836900" cy="3592235"/>
          </a:xfrm>
          <a:prstGeom prst="rect">
            <a:avLst/>
          </a:prstGeom>
          <a:noFill/>
          <a:ln>
            <a:noFill/>
          </a:ln>
        </p:spPr>
        <p:txBody>
          <a:bodyPr spcFirstLastPara="1" wrap="square" lIns="91425" tIns="91425" rIns="91425" bIns="91425" anchor="t" anchorCtr="0">
            <a:spAutoFit/>
          </a:bodyPr>
          <a:lstStyle/>
          <a:p>
            <a:pPr marL="133350" lvl="0">
              <a:lnSpc>
                <a:spcPct val="114000"/>
              </a:lnSpc>
              <a:spcBef>
                <a:spcPts val="1000"/>
              </a:spcBef>
              <a:buClr>
                <a:schemeClr val="dk1"/>
              </a:buClr>
              <a:buSzPts val="1500"/>
            </a:pPr>
            <a:r>
              <a:rPr lang="en-US" sz="1500" b="1" dirty="0">
                <a:solidFill>
                  <a:schemeClr val="dk1"/>
                </a:solidFill>
                <a:latin typeface="Lato"/>
                <a:ea typeface="Lato"/>
                <a:cs typeface="Lato"/>
                <a:sym typeface="Lato"/>
              </a:rPr>
              <a:t>Bundle Offerings</a:t>
            </a:r>
            <a:r>
              <a:rPr lang="en-US" sz="1500" dirty="0">
                <a:solidFill>
                  <a:schemeClr val="dk1"/>
                </a:solidFill>
                <a:latin typeface="Lato"/>
                <a:ea typeface="Lato"/>
                <a:cs typeface="Lato"/>
                <a:sym typeface="Lato"/>
              </a:rPr>
              <a:t>: Banks can create bundled offerings or packages that combine complementary products based on affinity patterns. Offering discounts or incentives for bundled products encourages customers to purchase multiple products from the bank, increasing their overall engagement and loyalty.</a:t>
            </a:r>
          </a:p>
          <a:p>
            <a:pPr marL="133350" lvl="0">
              <a:lnSpc>
                <a:spcPct val="114000"/>
              </a:lnSpc>
              <a:spcBef>
                <a:spcPts val="1000"/>
              </a:spcBef>
              <a:buClr>
                <a:schemeClr val="dk1"/>
              </a:buClr>
              <a:buSzPts val="1500"/>
            </a:pPr>
            <a:r>
              <a:rPr lang="en-US" sz="1500" b="1" dirty="0">
                <a:solidFill>
                  <a:schemeClr val="dk1"/>
                </a:solidFill>
                <a:latin typeface="Lato"/>
                <a:ea typeface="Lato"/>
                <a:cs typeface="Lato"/>
                <a:sym typeface="Lato"/>
              </a:rPr>
              <a:t>Personalized Recommendations</a:t>
            </a:r>
            <a:r>
              <a:rPr lang="en-US" sz="1500" dirty="0">
                <a:solidFill>
                  <a:schemeClr val="dk1"/>
                </a:solidFill>
                <a:latin typeface="Lato"/>
                <a:ea typeface="Lato"/>
                <a:cs typeface="Lato"/>
                <a:sym typeface="Lato"/>
              </a:rPr>
              <a:t>: Utilizing machine learning algorithms, banks can provide personalized recommendations to customers based on their usage patterns and product affinities.</a:t>
            </a:r>
          </a:p>
          <a:p>
            <a:pPr marL="133350" lvl="0">
              <a:lnSpc>
                <a:spcPct val="114000"/>
              </a:lnSpc>
              <a:spcBef>
                <a:spcPts val="1000"/>
              </a:spcBef>
              <a:buClr>
                <a:schemeClr val="dk1"/>
              </a:buClr>
              <a:buSzPts val="1500"/>
            </a:pPr>
            <a:r>
              <a:rPr lang="en-US" sz="1500" b="1" dirty="0">
                <a:solidFill>
                  <a:schemeClr val="dk1"/>
                </a:solidFill>
                <a:latin typeface="Lato"/>
                <a:ea typeface="Lato"/>
                <a:cs typeface="Lato"/>
                <a:sym typeface="Lato"/>
              </a:rPr>
              <a:t>Enhanced Customer Experience</a:t>
            </a:r>
            <a:r>
              <a:rPr lang="en-US" sz="1500" dirty="0">
                <a:solidFill>
                  <a:schemeClr val="dk1"/>
                </a:solidFill>
                <a:latin typeface="Lato"/>
                <a:ea typeface="Lato"/>
                <a:cs typeface="Lato"/>
                <a:sym typeface="Lato"/>
              </a:rPr>
              <a:t>: By proactively offering relevant products and services based on customer preferences, banks can enhance the overall customer experience and build stronger relationships with their customers.</a:t>
            </a:r>
          </a:p>
          <a:p>
            <a:pPr marL="133350" marR="0" lvl="0" algn="l" rtl="0">
              <a:lnSpc>
                <a:spcPct val="114000"/>
              </a:lnSpc>
              <a:spcBef>
                <a:spcPts val="1000"/>
              </a:spcBef>
              <a:spcAft>
                <a:spcPts val="0"/>
              </a:spcAft>
              <a:buClr>
                <a:schemeClr val="dk1"/>
              </a:buClr>
              <a:buSzPts val="1500"/>
            </a:pPr>
            <a:endParaRPr lang="en-GB" sz="1500" dirty="0">
              <a:solidFill>
                <a:schemeClr val="dk1"/>
              </a:solidFill>
              <a:latin typeface="Lato"/>
              <a:ea typeface="Lato"/>
              <a:cs typeface="Lato"/>
              <a:sym typeface="Lato"/>
            </a:endParaRPr>
          </a:p>
        </p:txBody>
      </p:sp>
    </p:spTree>
    <p:extLst>
      <p:ext uri="{BB962C8B-B14F-4D97-AF65-F5344CB8AC3E}">
        <p14:creationId xmlns:p14="http://schemas.microsoft.com/office/powerpoint/2010/main" val="3123385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p:nvPr/>
        </p:nvSpPr>
        <p:spPr>
          <a:xfrm>
            <a:off x="653550" y="346030"/>
            <a:ext cx="6810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2000"/>
              <a:buFont typeface="Arial"/>
              <a:buNone/>
            </a:pPr>
            <a:r>
              <a:rPr lang="en-GB" sz="20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Questions):</a:t>
            </a:r>
            <a:endParaRPr sz="1600" b="0" i="0" u="none" strike="noStrike" cap="none" dirty="0">
              <a:solidFill>
                <a:srgbClr val="000000"/>
              </a:solidFill>
              <a:latin typeface="Lato"/>
              <a:ea typeface="Lato"/>
              <a:cs typeface="Lato"/>
              <a:sym typeface="Lato"/>
            </a:endParaRPr>
          </a:p>
        </p:txBody>
      </p:sp>
      <p:sp>
        <p:nvSpPr>
          <p:cNvPr id="149" name="Google Shape;149;p17"/>
          <p:cNvSpPr txBox="1"/>
          <p:nvPr/>
        </p:nvSpPr>
        <p:spPr>
          <a:xfrm>
            <a:off x="400053" y="919540"/>
            <a:ext cx="7836900" cy="3567998"/>
          </a:xfrm>
          <a:prstGeom prst="rect">
            <a:avLst/>
          </a:prstGeom>
          <a:noFill/>
          <a:ln>
            <a:noFill/>
          </a:ln>
        </p:spPr>
        <p:txBody>
          <a:bodyPr spcFirstLastPara="1" wrap="square" lIns="91425" tIns="91425" rIns="91425" bIns="91425" anchor="t" anchorCtr="0">
            <a:spAutoFit/>
          </a:bodyPr>
          <a:lstStyle/>
          <a:p>
            <a:pPr marL="476250" marR="0" lvl="0" indent="-342900" algn="l" rtl="0">
              <a:lnSpc>
                <a:spcPct val="114000"/>
              </a:lnSpc>
              <a:spcBef>
                <a:spcPts val="1000"/>
              </a:spcBef>
              <a:spcAft>
                <a:spcPts val="0"/>
              </a:spcAft>
              <a:buClr>
                <a:schemeClr val="dk1"/>
              </a:buClr>
              <a:buSzPts val="1500"/>
              <a:buFont typeface="+mj-lt"/>
              <a:buAutoNum type="arabicPeriod" startAt="3"/>
            </a:pPr>
            <a:r>
              <a:rPr lang="en-GB" sz="1500" b="1" i="0" u="none" strike="noStrike" cap="none" dirty="0" smtClean="0">
                <a:solidFill>
                  <a:schemeClr val="dk1"/>
                </a:solidFill>
                <a:latin typeface="Lato"/>
                <a:ea typeface="Lato"/>
                <a:cs typeface="Lato"/>
                <a:sym typeface="Lato"/>
              </a:rPr>
              <a:t>Geographic </a:t>
            </a:r>
            <a:r>
              <a:rPr lang="en-GB" sz="1500" b="1" i="0" u="none" strike="noStrike" cap="none" dirty="0">
                <a:solidFill>
                  <a:schemeClr val="dk1"/>
                </a:solidFill>
                <a:latin typeface="Lato"/>
                <a:ea typeface="Lato"/>
                <a:cs typeface="Lato"/>
                <a:sym typeface="Lato"/>
              </a:rPr>
              <a:t>Market Trends: </a:t>
            </a:r>
            <a:r>
              <a:rPr lang="en-GB" sz="1500" b="0" i="0" u="none" strike="noStrike" cap="none" dirty="0">
                <a:solidFill>
                  <a:schemeClr val="dk1"/>
                </a:solidFill>
                <a:latin typeface="Lato"/>
                <a:ea typeface="Lato"/>
                <a:cs typeface="Lato"/>
                <a:sym typeface="Lato"/>
              </a:rPr>
              <a:t>How do economic indicators in different geographic regions correlate with the number of active accounts and customer churn rates</a:t>
            </a:r>
            <a:r>
              <a:rPr lang="en-GB" sz="1500" b="0" i="0" u="none" strike="noStrike" cap="none" dirty="0" smtClean="0">
                <a:solidFill>
                  <a:schemeClr val="dk1"/>
                </a:solidFill>
                <a:latin typeface="Lato"/>
                <a:ea typeface="Lato"/>
                <a:cs typeface="Lato"/>
                <a:sym typeface="Lato"/>
              </a:rPr>
              <a:t>?</a:t>
            </a:r>
          </a:p>
          <a:p>
            <a:pPr marL="133350" lvl="0">
              <a:lnSpc>
                <a:spcPct val="114000"/>
              </a:lnSpc>
              <a:spcBef>
                <a:spcPts val="1000"/>
              </a:spcBef>
              <a:buClr>
                <a:schemeClr val="dk1"/>
              </a:buClr>
              <a:buSzPts val="1500"/>
            </a:pPr>
            <a:r>
              <a:rPr lang="en-US" sz="1500" dirty="0">
                <a:solidFill>
                  <a:schemeClr val="dk1"/>
                </a:solidFill>
                <a:latin typeface="Lato"/>
                <a:ea typeface="Lato"/>
                <a:cs typeface="Lato"/>
                <a:sym typeface="Lato"/>
              </a:rPr>
              <a:t>There is a complex relationship between economic indicators, number of active accounts, and customer churn rates across geographic markets. As per the provided data , we don’t have enough economic indicators such as unemployment rates ,GDP growth ,inflation </a:t>
            </a:r>
            <a:r>
              <a:rPr lang="en-US" sz="1500" dirty="0" err="1">
                <a:solidFill>
                  <a:schemeClr val="dk1"/>
                </a:solidFill>
                <a:latin typeface="Lato"/>
                <a:ea typeface="Lato"/>
                <a:cs typeface="Lato"/>
                <a:sym typeface="Lato"/>
              </a:rPr>
              <a:t>rates.Here's</a:t>
            </a:r>
            <a:r>
              <a:rPr lang="en-US" sz="1500" dirty="0">
                <a:solidFill>
                  <a:schemeClr val="dk1"/>
                </a:solidFill>
                <a:latin typeface="Lato"/>
                <a:ea typeface="Lato"/>
                <a:cs typeface="Lato"/>
                <a:sym typeface="Lato"/>
              </a:rPr>
              <a:t> a breakdown of some potential correlations:</a:t>
            </a:r>
          </a:p>
          <a:p>
            <a:pPr marL="133350" lvl="0">
              <a:lnSpc>
                <a:spcPct val="114000"/>
              </a:lnSpc>
              <a:spcBef>
                <a:spcPts val="1000"/>
              </a:spcBef>
              <a:buClr>
                <a:schemeClr val="dk1"/>
              </a:buClr>
              <a:buSzPts val="1500"/>
            </a:pPr>
            <a:r>
              <a:rPr lang="en-US" sz="1500" dirty="0">
                <a:solidFill>
                  <a:schemeClr val="dk1"/>
                </a:solidFill>
                <a:latin typeface="Lato"/>
                <a:ea typeface="Lato"/>
                <a:cs typeface="Lato"/>
                <a:sym typeface="Lato"/>
              </a:rPr>
              <a:t>Positive Correlation: GDP Growth and Active Accounts</a:t>
            </a:r>
          </a:p>
          <a:p>
            <a:pPr marL="133350" lvl="0">
              <a:lnSpc>
                <a:spcPct val="114000"/>
              </a:lnSpc>
              <a:spcBef>
                <a:spcPts val="1000"/>
              </a:spcBef>
              <a:buClr>
                <a:schemeClr val="dk1"/>
              </a:buClr>
              <a:buSzPts val="1500"/>
            </a:pPr>
            <a:r>
              <a:rPr lang="en-US" sz="1500" dirty="0">
                <a:solidFill>
                  <a:schemeClr val="dk1"/>
                </a:solidFill>
                <a:latin typeface="Lato"/>
                <a:ea typeface="Lato"/>
                <a:cs typeface="Lato"/>
                <a:sym typeface="Lato"/>
              </a:rPr>
              <a:t>Negative Correlation: GDP Growth and Churn Rate</a:t>
            </a:r>
          </a:p>
          <a:p>
            <a:pPr marL="133350" lvl="0">
              <a:lnSpc>
                <a:spcPct val="114000"/>
              </a:lnSpc>
              <a:spcBef>
                <a:spcPts val="1000"/>
              </a:spcBef>
              <a:buClr>
                <a:schemeClr val="dk1"/>
              </a:buClr>
              <a:buSzPts val="1500"/>
            </a:pPr>
            <a:r>
              <a:rPr lang="en-US" sz="1500" dirty="0">
                <a:solidFill>
                  <a:schemeClr val="dk1"/>
                </a:solidFill>
                <a:latin typeface="Lato"/>
                <a:ea typeface="Lato"/>
                <a:cs typeface="Lato"/>
                <a:sym typeface="Lato"/>
              </a:rPr>
              <a:t>Other factors to consider are Industry ,Customer </a:t>
            </a:r>
            <a:r>
              <a:rPr lang="en-US" sz="1500" dirty="0" err="1">
                <a:solidFill>
                  <a:schemeClr val="dk1"/>
                </a:solidFill>
                <a:latin typeface="Lato"/>
                <a:ea typeface="Lato"/>
                <a:cs typeface="Lato"/>
                <a:sym typeface="Lato"/>
              </a:rPr>
              <a:t>Base,regional</a:t>
            </a:r>
            <a:r>
              <a:rPr lang="en-US" sz="1500" dirty="0">
                <a:solidFill>
                  <a:schemeClr val="dk1"/>
                </a:solidFill>
                <a:latin typeface="Lato"/>
                <a:ea typeface="Lato"/>
                <a:cs typeface="Lato"/>
                <a:sym typeface="Lato"/>
              </a:rPr>
              <a:t> differences .</a:t>
            </a:r>
          </a:p>
          <a:p>
            <a:pPr marL="133350" marR="0" lvl="0" algn="l" rtl="0">
              <a:lnSpc>
                <a:spcPct val="114000"/>
              </a:lnSpc>
              <a:spcBef>
                <a:spcPts val="1000"/>
              </a:spcBef>
              <a:spcAft>
                <a:spcPts val="0"/>
              </a:spcAft>
              <a:buClr>
                <a:schemeClr val="dk1"/>
              </a:buClr>
              <a:buSzPts val="1500"/>
            </a:pPr>
            <a:r>
              <a:rPr lang="en-IN" sz="1400" b="1" i="0" u="none" strike="noStrike" cap="none" dirty="0" smtClean="0">
                <a:solidFill>
                  <a:schemeClr val="dk1"/>
                </a:solidFill>
                <a:latin typeface="Lato"/>
                <a:ea typeface="Lato"/>
                <a:cs typeface="Lato"/>
                <a:sym typeface="Lato"/>
              </a:rPr>
              <a:t>	</a:t>
            </a:r>
            <a:endParaRPr sz="1400" b="1" i="0" u="none" strike="noStrike" cap="none" dirty="0">
              <a:solidFill>
                <a:schemeClr val="dk1"/>
              </a:solidFill>
              <a:latin typeface="Lato"/>
              <a:ea typeface="Lato"/>
              <a:cs typeface="Lato"/>
              <a:sym typeface="Lato"/>
            </a:endParaRPr>
          </a:p>
        </p:txBody>
      </p:sp>
    </p:spTree>
    <p:extLst>
      <p:ext uri="{BB962C8B-B14F-4D97-AF65-F5344CB8AC3E}">
        <p14:creationId xmlns:p14="http://schemas.microsoft.com/office/powerpoint/2010/main" val="2367485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p:nvPr/>
        </p:nvSpPr>
        <p:spPr>
          <a:xfrm>
            <a:off x="653550" y="273602"/>
            <a:ext cx="6810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2000"/>
              <a:buFont typeface="Arial"/>
              <a:buNone/>
            </a:pPr>
            <a:r>
              <a:rPr lang="en-GB" sz="20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Questions):</a:t>
            </a:r>
            <a:endParaRPr sz="1600" b="0" i="0" u="none" strike="noStrike" cap="none" dirty="0">
              <a:solidFill>
                <a:srgbClr val="000000"/>
              </a:solidFill>
              <a:latin typeface="Lato"/>
              <a:ea typeface="Lato"/>
              <a:cs typeface="Lato"/>
              <a:sym typeface="Lato"/>
            </a:endParaRPr>
          </a:p>
        </p:txBody>
      </p:sp>
      <p:sp>
        <p:nvSpPr>
          <p:cNvPr id="149" name="Google Shape;149;p17"/>
          <p:cNvSpPr txBox="1"/>
          <p:nvPr/>
        </p:nvSpPr>
        <p:spPr>
          <a:xfrm>
            <a:off x="427212" y="766202"/>
            <a:ext cx="8318436" cy="4276578"/>
          </a:xfrm>
          <a:prstGeom prst="rect">
            <a:avLst/>
          </a:prstGeom>
          <a:noFill/>
          <a:ln>
            <a:noFill/>
          </a:ln>
        </p:spPr>
        <p:txBody>
          <a:bodyPr spcFirstLastPara="1" wrap="square" lIns="91425" tIns="91425" rIns="91425" bIns="91425" anchor="t" anchorCtr="0">
            <a:spAutoFit/>
          </a:bodyPr>
          <a:lstStyle/>
          <a:p>
            <a:r>
              <a:rPr lang="en-GB" sz="1000" dirty="0"/>
              <a:t>select 	</a:t>
            </a:r>
            <a:endParaRPr lang="en-IN" sz="1000" dirty="0"/>
          </a:p>
          <a:p>
            <a:r>
              <a:rPr lang="en-GB" sz="1000" dirty="0" smtClean="0"/>
              <a:t>count(case </a:t>
            </a:r>
            <a:r>
              <a:rPr lang="en-GB" sz="1000" dirty="0"/>
              <a:t>when </a:t>
            </a:r>
            <a:r>
              <a:rPr lang="en-GB" sz="1000" dirty="0" err="1"/>
              <a:t>bc.Exited</a:t>
            </a:r>
            <a:r>
              <a:rPr lang="en-GB" sz="1000" dirty="0"/>
              <a:t> = </a:t>
            </a:r>
            <a:r>
              <a:rPr lang="hi-IN" sz="1000" dirty="0"/>
              <a:t>1</a:t>
            </a:r>
            <a:r>
              <a:rPr lang="en-GB" sz="1000" dirty="0"/>
              <a:t> then </a:t>
            </a:r>
            <a:r>
              <a:rPr lang="en-GB" sz="1000" dirty="0" err="1"/>
              <a:t>bc</a:t>
            </a:r>
            <a:r>
              <a:rPr lang="en-GB" sz="1000" dirty="0"/>
              <a:t>.`ï»¿</a:t>
            </a:r>
            <a:r>
              <a:rPr lang="en-GB" sz="1000" dirty="0" err="1"/>
              <a:t>CustomerId</a:t>
            </a:r>
            <a:r>
              <a:rPr lang="en-GB" sz="1000" dirty="0"/>
              <a:t>` end) </a:t>
            </a:r>
            <a:r>
              <a:rPr lang="en-GB" sz="1000" dirty="0" err="1"/>
              <a:t>churned_Customer</a:t>
            </a:r>
            <a:r>
              <a:rPr lang="en-GB" sz="1000" dirty="0"/>
              <a:t>,</a:t>
            </a:r>
            <a:endParaRPr lang="en-IN" sz="1000" dirty="0"/>
          </a:p>
          <a:p>
            <a:r>
              <a:rPr lang="en-GB" sz="1000" dirty="0" smtClean="0"/>
              <a:t>count</a:t>
            </a:r>
            <a:r>
              <a:rPr lang="en-GB" sz="1000" dirty="0"/>
              <a:t>(*) as </a:t>
            </a:r>
            <a:r>
              <a:rPr lang="en-GB" sz="1000" dirty="0" err="1"/>
              <a:t>total_customer</a:t>
            </a:r>
            <a:r>
              <a:rPr lang="en-GB" sz="1000" dirty="0"/>
              <a:t>,</a:t>
            </a:r>
            <a:endParaRPr lang="en-IN" sz="1000" dirty="0"/>
          </a:p>
          <a:p>
            <a:r>
              <a:rPr lang="hi-IN" sz="1000" dirty="0" smtClean="0"/>
              <a:t>(</a:t>
            </a:r>
            <a:r>
              <a:rPr lang="en-GB" sz="1000" dirty="0"/>
              <a:t>sum(</a:t>
            </a:r>
            <a:r>
              <a:rPr lang="en-GB" sz="1000" dirty="0" err="1"/>
              <a:t>bc.Exited</a:t>
            </a:r>
            <a:r>
              <a:rPr lang="en-GB" sz="1000" dirty="0"/>
              <a:t>) /count(*) * </a:t>
            </a:r>
            <a:r>
              <a:rPr lang="hi-IN" sz="1000" dirty="0"/>
              <a:t>100 ) </a:t>
            </a:r>
            <a:r>
              <a:rPr lang="en-GB" sz="1000" dirty="0"/>
              <a:t>as </a:t>
            </a:r>
            <a:r>
              <a:rPr lang="en-GB" sz="1000" dirty="0" err="1"/>
              <a:t>churn_rate</a:t>
            </a:r>
            <a:r>
              <a:rPr lang="en-GB" sz="1000" dirty="0"/>
              <a:t> </a:t>
            </a:r>
            <a:r>
              <a:rPr lang="hi-IN" sz="1000" dirty="0" smtClean="0"/>
              <a:t>    </a:t>
            </a:r>
            <a:endParaRPr lang="en-IN" sz="1000" dirty="0"/>
          </a:p>
          <a:p>
            <a:r>
              <a:rPr lang="en-GB" sz="1000" dirty="0"/>
              <a:t>from </a:t>
            </a:r>
            <a:r>
              <a:rPr lang="en-GB" sz="1000" dirty="0" err="1"/>
              <a:t>bank_churn</a:t>
            </a:r>
            <a:r>
              <a:rPr lang="en-GB" sz="1000" dirty="0"/>
              <a:t> </a:t>
            </a:r>
            <a:r>
              <a:rPr lang="en-GB" sz="1000" dirty="0" err="1"/>
              <a:t>bc</a:t>
            </a:r>
            <a:r>
              <a:rPr lang="en-GB" sz="1000" dirty="0"/>
              <a:t> </a:t>
            </a:r>
            <a:endParaRPr lang="en-IN" sz="1000" dirty="0"/>
          </a:p>
          <a:p>
            <a:r>
              <a:rPr lang="en-GB" sz="1000" dirty="0"/>
              <a:t>join </a:t>
            </a:r>
            <a:r>
              <a:rPr lang="en-GB" sz="1000" dirty="0" err="1"/>
              <a:t>customerinfo</a:t>
            </a:r>
            <a:r>
              <a:rPr lang="en-GB" sz="1000" dirty="0"/>
              <a:t> ci on ci.ï»¿</a:t>
            </a:r>
            <a:r>
              <a:rPr lang="en-GB" sz="1000" dirty="0" err="1"/>
              <a:t>CustomerId</a:t>
            </a:r>
            <a:r>
              <a:rPr lang="en-GB" sz="1000" dirty="0"/>
              <a:t> = bc.ï»¿</a:t>
            </a:r>
            <a:r>
              <a:rPr lang="en-GB" sz="1000" dirty="0" err="1"/>
              <a:t>CustomerId</a:t>
            </a:r>
            <a:endParaRPr lang="en-IN" sz="1000" dirty="0"/>
          </a:p>
          <a:p>
            <a:r>
              <a:rPr lang="en-GB" sz="1000" dirty="0"/>
              <a:t>join geography g on g.ï»¿</a:t>
            </a:r>
            <a:r>
              <a:rPr lang="en-GB" sz="1000" dirty="0" err="1"/>
              <a:t>GeographyID</a:t>
            </a:r>
            <a:r>
              <a:rPr lang="en-GB" sz="1000" dirty="0"/>
              <a:t> = </a:t>
            </a:r>
            <a:r>
              <a:rPr lang="en-GB" sz="1000" dirty="0" err="1" smtClean="0"/>
              <a:t>ci.GeographyID</a:t>
            </a:r>
            <a:endParaRPr lang="en-GB" sz="1000" dirty="0" smtClean="0"/>
          </a:p>
          <a:p>
            <a:endParaRPr lang="en-GB" sz="1000" b="1" i="0" u="none" strike="noStrike" cap="none" dirty="0">
              <a:solidFill>
                <a:schemeClr val="dk1"/>
              </a:solidFill>
              <a:latin typeface="Lato"/>
              <a:ea typeface="Lato"/>
              <a:cs typeface="Lato"/>
              <a:sym typeface="Lato"/>
            </a:endParaRPr>
          </a:p>
          <a:p>
            <a:endParaRPr lang="en-GB" sz="1000" b="1" dirty="0" smtClean="0">
              <a:solidFill>
                <a:schemeClr val="dk1"/>
              </a:solidFill>
              <a:latin typeface="Lato"/>
              <a:ea typeface="Lato"/>
              <a:cs typeface="Lato"/>
              <a:sym typeface="Lato"/>
            </a:endParaRPr>
          </a:p>
          <a:p>
            <a:endParaRPr lang="en-GB" sz="1000" b="1" i="0" u="none" strike="noStrike" cap="none" dirty="0">
              <a:solidFill>
                <a:schemeClr val="dk1"/>
              </a:solidFill>
              <a:latin typeface="Lato"/>
              <a:ea typeface="Lato"/>
              <a:cs typeface="Lato"/>
              <a:sym typeface="Lato"/>
            </a:endParaRPr>
          </a:p>
          <a:p>
            <a:endParaRPr lang="en-GB" sz="1000" b="1" dirty="0" smtClean="0">
              <a:solidFill>
                <a:schemeClr val="dk1"/>
              </a:solidFill>
              <a:latin typeface="Lato"/>
              <a:ea typeface="Lato"/>
              <a:cs typeface="Lato"/>
              <a:sym typeface="Lato"/>
            </a:endParaRPr>
          </a:p>
          <a:p>
            <a:endParaRPr lang="en-GB" sz="1000" b="1" i="0" u="none" strike="noStrike" cap="none" dirty="0">
              <a:solidFill>
                <a:schemeClr val="dk1"/>
              </a:solidFill>
              <a:latin typeface="Lato"/>
              <a:ea typeface="Lato"/>
              <a:cs typeface="Lato"/>
              <a:sym typeface="Lato"/>
            </a:endParaRPr>
          </a:p>
          <a:p>
            <a:endParaRPr lang="en-GB" sz="1000" b="1" dirty="0" smtClean="0">
              <a:solidFill>
                <a:schemeClr val="dk1"/>
              </a:solidFill>
              <a:latin typeface="Lato"/>
              <a:ea typeface="Lato"/>
              <a:cs typeface="Lato"/>
              <a:sym typeface="Lato"/>
            </a:endParaRPr>
          </a:p>
          <a:p>
            <a:endParaRPr lang="en-GB" sz="1000" b="1" i="0" u="none" strike="noStrike" cap="none" dirty="0">
              <a:solidFill>
                <a:schemeClr val="dk1"/>
              </a:solidFill>
              <a:latin typeface="Lato"/>
              <a:ea typeface="Lato"/>
              <a:cs typeface="Lato"/>
              <a:sym typeface="Lato"/>
            </a:endParaRPr>
          </a:p>
          <a:p>
            <a:endParaRPr lang="en-GB" sz="1000" b="1" dirty="0" smtClean="0">
              <a:solidFill>
                <a:schemeClr val="dk1"/>
              </a:solidFill>
              <a:latin typeface="Lato"/>
              <a:ea typeface="Lato"/>
              <a:cs typeface="Lato"/>
              <a:sym typeface="Lato"/>
            </a:endParaRPr>
          </a:p>
          <a:p>
            <a:endParaRPr lang="en-GB" sz="1000" b="1" i="0" u="none" strike="noStrike" cap="none" dirty="0">
              <a:solidFill>
                <a:schemeClr val="dk1"/>
              </a:solidFill>
              <a:latin typeface="Lato"/>
              <a:ea typeface="Lato"/>
              <a:cs typeface="Lato"/>
              <a:sym typeface="Lato"/>
            </a:endParaRPr>
          </a:p>
          <a:p>
            <a:endParaRPr lang="en-GB" sz="1000" b="1" dirty="0" smtClean="0">
              <a:solidFill>
                <a:schemeClr val="dk1"/>
              </a:solidFill>
              <a:latin typeface="Lato"/>
              <a:ea typeface="Lato"/>
              <a:cs typeface="Lato"/>
              <a:sym typeface="Lato"/>
            </a:endParaRPr>
          </a:p>
          <a:p>
            <a:endParaRPr lang="en-GB" sz="1000" b="1" i="0" u="none" strike="noStrike" cap="none" dirty="0">
              <a:solidFill>
                <a:schemeClr val="dk1"/>
              </a:solidFill>
              <a:latin typeface="Lato"/>
              <a:ea typeface="Lato"/>
              <a:cs typeface="Lato"/>
              <a:sym typeface="Lato"/>
            </a:endParaRPr>
          </a:p>
          <a:p>
            <a:endParaRPr lang="en-GB" sz="1000" b="1" dirty="0" smtClean="0">
              <a:solidFill>
                <a:schemeClr val="dk1"/>
              </a:solidFill>
              <a:latin typeface="Lato"/>
              <a:ea typeface="Lato"/>
              <a:cs typeface="Lato"/>
              <a:sym typeface="Lato"/>
            </a:endParaRPr>
          </a:p>
          <a:p>
            <a:endParaRPr lang="en-GB" sz="1000" b="1" i="0" u="none" strike="noStrike" cap="none" dirty="0">
              <a:solidFill>
                <a:schemeClr val="dk1"/>
              </a:solidFill>
              <a:latin typeface="Lato"/>
              <a:ea typeface="Lato"/>
              <a:cs typeface="Lato"/>
              <a:sym typeface="Lato"/>
            </a:endParaRPr>
          </a:p>
          <a:p>
            <a:endParaRPr lang="en-GB" sz="1000" b="1" dirty="0" smtClean="0">
              <a:solidFill>
                <a:schemeClr val="dk1"/>
              </a:solidFill>
              <a:latin typeface="Lato"/>
              <a:ea typeface="Lato"/>
              <a:cs typeface="Lato"/>
              <a:sym typeface="Lato"/>
            </a:endParaRPr>
          </a:p>
          <a:p>
            <a:endParaRPr lang="en-GB" sz="1000" b="1" i="0" u="none" strike="noStrike" cap="none" dirty="0">
              <a:solidFill>
                <a:schemeClr val="dk1"/>
              </a:solidFill>
              <a:latin typeface="Lato"/>
              <a:ea typeface="Lato"/>
              <a:cs typeface="Lato"/>
              <a:sym typeface="Lato"/>
            </a:endParaRPr>
          </a:p>
          <a:p>
            <a:endParaRPr lang="en-GB" sz="1000" b="1" dirty="0" smtClean="0">
              <a:solidFill>
                <a:schemeClr val="dk1"/>
              </a:solidFill>
              <a:latin typeface="Lato"/>
              <a:ea typeface="Lato"/>
              <a:cs typeface="Lato"/>
              <a:sym typeface="Lato"/>
            </a:endParaRPr>
          </a:p>
          <a:p>
            <a:endParaRPr lang="en-GB" sz="1000" b="1" i="0" u="none" strike="noStrike" cap="none" dirty="0">
              <a:solidFill>
                <a:schemeClr val="dk1"/>
              </a:solidFill>
              <a:latin typeface="Lato"/>
              <a:ea typeface="Lato"/>
              <a:cs typeface="Lato"/>
              <a:sym typeface="Lato"/>
            </a:endParaRPr>
          </a:p>
          <a:p>
            <a:endParaRPr lang="en-GB" sz="1000" b="1" dirty="0" smtClean="0">
              <a:solidFill>
                <a:schemeClr val="dk1"/>
              </a:solidFill>
              <a:latin typeface="Lato"/>
              <a:ea typeface="Lato"/>
              <a:cs typeface="Lato"/>
              <a:sym typeface="Lato"/>
            </a:endParaRPr>
          </a:p>
          <a:p>
            <a:endParaRPr sz="1000" b="1"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3621386" y="2046083"/>
            <a:ext cx="4959479" cy="2851529"/>
          </a:xfrm>
          <a:prstGeom prst="rect">
            <a:avLst/>
          </a:prstGeom>
        </p:spPr>
      </p:pic>
    </p:spTree>
    <p:extLst>
      <p:ext uri="{BB962C8B-B14F-4D97-AF65-F5344CB8AC3E}">
        <p14:creationId xmlns:p14="http://schemas.microsoft.com/office/powerpoint/2010/main" val="20870551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p:nvPr/>
        </p:nvSpPr>
        <p:spPr>
          <a:xfrm>
            <a:off x="653550" y="463725"/>
            <a:ext cx="6810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2000"/>
              <a:buFont typeface="Arial"/>
              <a:buNone/>
            </a:pPr>
            <a:r>
              <a:rPr lang="en-GB" sz="2000" b="1" i="0" u="none" strike="noStrike" cap="none">
                <a:solidFill>
                  <a:schemeClr val="dk1"/>
                </a:solidFill>
                <a:latin typeface="Lato"/>
                <a:ea typeface="Lato"/>
                <a:cs typeface="Lato"/>
                <a:sym typeface="Lato"/>
              </a:rPr>
              <a:t>Data Analysis and Visualizations </a:t>
            </a:r>
            <a:r>
              <a:rPr lang="en-GB" sz="1600" b="1" i="0" u="none" strike="noStrike" cap="none">
                <a:solidFill>
                  <a:schemeClr val="dk1"/>
                </a:solidFill>
                <a:latin typeface="Lato"/>
                <a:ea typeface="Lato"/>
                <a:cs typeface="Lato"/>
                <a:sym typeface="Lato"/>
              </a:rPr>
              <a:t>(Subjective Questions):</a:t>
            </a:r>
            <a:endParaRPr sz="1600" b="0" i="0" u="none" strike="noStrike" cap="none">
              <a:solidFill>
                <a:srgbClr val="000000"/>
              </a:solidFill>
              <a:latin typeface="Lato"/>
              <a:ea typeface="Lato"/>
              <a:cs typeface="Lato"/>
              <a:sym typeface="Lato"/>
            </a:endParaRPr>
          </a:p>
        </p:txBody>
      </p:sp>
      <p:sp>
        <p:nvSpPr>
          <p:cNvPr id="149" name="Google Shape;149;p17"/>
          <p:cNvSpPr txBox="1"/>
          <p:nvPr/>
        </p:nvSpPr>
        <p:spPr>
          <a:xfrm>
            <a:off x="653550" y="1010075"/>
            <a:ext cx="7836900" cy="3758819"/>
          </a:xfrm>
          <a:prstGeom prst="rect">
            <a:avLst/>
          </a:prstGeom>
          <a:noFill/>
          <a:ln>
            <a:noFill/>
          </a:ln>
        </p:spPr>
        <p:txBody>
          <a:bodyPr spcFirstLastPara="1" wrap="square" lIns="91425" tIns="91425" rIns="91425" bIns="91425" anchor="t" anchorCtr="0">
            <a:spAutoFit/>
          </a:bodyPr>
          <a:lstStyle/>
          <a:p>
            <a:pPr marL="476250" marR="0" lvl="0" indent="-342900" algn="l" rtl="0">
              <a:lnSpc>
                <a:spcPct val="114000"/>
              </a:lnSpc>
              <a:spcBef>
                <a:spcPts val="1000"/>
              </a:spcBef>
              <a:spcAft>
                <a:spcPts val="0"/>
              </a:spcAft>
              <a:buClr>
                <a:schemeClr val="dk1"/>
              </a:buClr>
              <a:buSzPts val="1500"/>
              <a:buFont typeface="+mj-lt"/>
              <a:buAutoNum type="arabicPeriod" startAt="4"/>
            </a:pPr>
            <a:r>
              <a:rPr lang="en-GB" sz="1500" b="1" i="0" u="none" strike="noStrike" cap="none" dirty="0" smtClean="0">
                <a:solidFill>
                  <a:schemeClr val="dk1"/>
                </a:solidFill>
                <a:latin typeface="Lato"/>
                <a:ea typeface="Lato"/>
                <a:cs typeface="Lato"/>
                <a:sym typeface="Lato"/>
              </a:rPr>
              <a:t>Risk </a:t>
            </a:r>
            <a:r>
              <a:rPr lang="en-GB" sz="1500" b="1" i="0" u="none" strike="noStrike" cap="none" dirty="0">
                <a:solidFill>
                  <a:schemeClr val="dk1"/>
                </a:solidFill>
                <a:latin typeface="Lato"/>
                <a:ea typeface="Lato"/>
                <a:cs typeface="Lato"/>
                <a:sym typeface="Lato"/>
              </a:rPr>
              <a:t>Management Assessment: </a:t>
            </a:r>
            <a:r>
              <a:rPr lang="en-GB" sz="1500" b="0" i="0" u="none" strike="noStrike" cap="none" dirty="0">
                <a:solidFill>
                  <a:schemeClr val="dk1"/>
                </a:solidFill>
                <a:latin typeface="Lato"/>
                <a:ea typeface="Lato"/>
                <a:cs typeface="Lato"/>
                <a:sym typeface="Lato"/>
              </a:rPr>
              <a:t>Based on customer profiles, which demographic segments appear to pose the highest financial risk to the bank, and why</a:t>
            </a:r>
            <a:r>
              <a:rPr lang="en-GB" sz="1500" b="0" i="0" u="none" strike="noStrike" cap="none" dirty="0" smtClean="0">
                <a:solidFill>
                  <a:schemeClr val="dk1"/>
                </a:solidFill>
                <a:latin typeface="Lato"/>
                <a:ea typeface="Lato"/>
                <a:cs typeface="Lato"/>
                <a:sym typeface="Lato"/>
              </a:rPr>
              <a:t>?</a:t>
            </a:r>
          </a:p>
          <a:p>
            <a:pPr marL="133350" marR="0" lvl="0" algn="l" rtl="0">
              <a:lnSpc>
                <a:spcPct val="114000"/>
              </a:lnSpc>
              <a:spcBef>
                <a:spcPts val="1000"/>
              </a:spcBef>
              <a:spcAft>
                <a:spcPts val="0"/>
              </a:spcAft>
              <a:buClr>
                <a:schemeClr val="dk1"/>
              </a:buClr>
              <a:buSzPts val="1500"/>
            </a:pPr>
            <a:endParaRPr lang="en-GB" sz="1500" b="0" i="0" u="none" strike="noStrike" cap="none" dirty="0" smtClean="0">
              <a:solidFill>
                <a:schemeClr val="dk1"/>
              </a:solidFill>
              <a:latin typeface="Lato"/>
              <a:ea typeface="Lato"/>
              <a:cs typeface="Lato"/>
              <a:sym typeface="Lato"/>
            </a:endParaRPr>
          </a:p>
          <a:p>
            <a:r>
              <a:rPr lang="en-GB" sz="1000" dirty="0"/>
              <a:t>select </a:t>
            </a:r>
            <a:endParaRPr lang="en-IN" sz="1000" dirty="0"/>
          </a:p>
          <a:p>
            <a:r>
              <a:rPr lang="en-GB" sz="1000" dirty="0"/>
              <a:t>	</a:t>
            </a:r>
            <a:r>
              <a:rPr lang="en-GB" sz="1000" dirty="0" err="1"/>
              <a:t>g.GeographyLocation</a:t>
            </a:r>
            <a:r>
              <a:rPr lang="en-GB" sz="1000" dirty="0"/>
              <a:t>,</a:t>
            </a:r>
            <a:endParaRPr lang="en-IN" sz="1000" dirty="0"/>
          </a:p>
          <a:p>
            <a:r>
              <a:rPr lang="en-GB" sz="1000" dirty="0"/>
              <a:t>    round(sum(</a:t>
            </a:r>
            <a:r>
              <a:rPr lang="en-GB" sz="1000" dirty="0" err="1"/>
              <a:t>b.Balance</a:t>
            </a:r>
            <a:r>
              <a:rPr lang="en-GB" sz="1000" dirty="0"/>
              <a:t>),2),</a:t>
            </a:r>
            <a:endParaRPr lang="en-IN" sz="1000" dirty="0"/>
          </a:p>
          <a:p>
            <a:r>
              <a:rPr lang="en-GB" sz="1000" dirty="0"/>
              <a:t>    count(*) as </a:t>
            </a:r>
            <a:r>
              <a:rPr lang="en-GB" sz="1000" dirty="0" err="1"/>
              <a:t>total_customers</a:t>
            </a:r>
            <a:r>
              <a:rPr lang="en-GB" sz="1000" dirty="0"/>
              <a:t>,</a:t>
            </a:r>
            <a:endParaRPr lang="en-IN" sz="1000" dirty="0"/>
          </a:p>
          <a:p>
            <a:r>
              <a:rPr lang="en-GB" sz="1000" dirty="0"/>
              <a:t>    round(sum(</a:t>
            </a:r>
            <a:r>
              <a:rPr lang="en-GB" sz="1000" dirty="0" err="1"/>
              <a:t>c.EstimatedSalary</a:t>
            </a:r>
            <a:r>
              <a:rPr lang="en-GB" sz="1000" dirty="0"/>
              <a:t>),2) </a:t>
            </a:r>
            <a:r>
              <a:rPr lang="en-GB" sz="1000" dirty="0" err="1"/>
              <a:t>sumofSalary</a:t>
            </a:r>
            <a:r>
              <a:rPr lang="en-GB" sz="1000" dirty="0"/>
              <a:t>,</a:t>
            </a:r>
            <a:endParaRPr lang="en-IN" sz="1000" dirty="0"/>
          </a:p>
          <a:p>
            <a:r>
              <a:rPr lang="en-GB" sz="1000" dirty="0"/>
              <a:t>	count(case when </a:t>
            </a:r>
            <a:r>
              <a:rPr lang="en-GB" sz="1000" dirty="0" err="1"/>
              <a:t>Has_creditCard</a:t>
            </a:r>
            <a:r>
              <a:rPr lang="en-GB" sz="1000" dirty="0"/>
              <a:t> = true then b.`ï»¿</a:t>
            </a:r>
            <a:r>
              <a:rPr lang="en-GB" sz="1000" dirty="0" err="1"/>
              <a:t>CustomerId</a:t>
            </a:r>
            <a:r>
              <a:rPr lang="en-GB" sz="1000" dirty="0"/>
              <a:t>` end ) </a:t>
            </a:r>
            <a:r>
              <a:rPr lang="en-GB" sz="1000" dirty="0" err="1"/>
              <a:t>totalCustomerWithCrCard</a:t>
            </a:r>
            <a:r>
              <a:rPr lang="en-GB" sz="1000" dirty="0"/>
              <a:t>,</a:t>
            </a:r>
            <a:endParaRPr lang="en-IN" sz="1000" dirty="0"/>
          </a:p>
          <a:p>
            <a:r>
              <a:rPr lang="en-GB" sz="1000" dirty="0"/>
              <a:t>    count(case when </a:t>
            </a:r>
            <a:r>
              <a:rPr lang="en-GB" sz="1000" dirty="0" err="1"/>
              <a:t>b.Exited</a:t>
            </a:r>
            <a:r>
              <a:rPr lang="en-GB" sz="1000" dirty="0"/>
              <a:t> = true then b.`ï»¿</a:t>
            </a:r>
            <a:r>
              <a:rPr lang="en-GB" sz="1000" dirty="0" err="1"/>
              <a:t>CustomerId</a:t>
            </a:r>
            <a:r>
              <a:rPr lang="en-GB" sz="1000" dirty="0"/>
              <a:t>` end) </a:t>
            </a:r>
            <a:r>
              <a:rPr lang="en-GB" sz="1000" dirty="0" err="1"/>
              <a:t>churnedCustomers</a:t>
            </a:r>
            <a:r>
              <a:rPr lang="en-GB" sz="1000" dirty="0"/>
              <a:t>,</a:t>
            </a:r>
            <a:endParaRPr lang="en-IN" sz="1000" dirty="0"/>
          </a:p>
          <a:p>
            <a:r>
              <a:rPr lang="en-GB" sz="1000" dirty="0"/>
              <a:t>    (count(case when </a:t>
            </a:r>
            <a:r>
              <a:rPr lang="en-GB" sz="1000" dirty="0" err="1"/>
              <a:t>b.Exited</a:t>
            </a:r>
            <a:r>
              <a:rPr lang="en-GB" sz="1000" dirty="0"/>
              <a:t> = true then b.`ï»¿</a:t>
            </a:r>
            <a:r>
              <a:rPr lang="en-GB" sz="1000" dirty="0" err="1"/>
              <a:t>CustomerId</a:t>
            </a:r>
            <a:r>
              <a:rPr lang="en-GB" sz="1000" dirty="0"/>
              <a:t>` end) /count(*) * 100) </a:t>
            </a:r>
            <a:r>
              <a:rPr lang="en-GB" sz="1000" dirty="0" err="1"/>
              <a:t>churnRate_wrt_total_customer</a:t>
            </a:r>
            <a:r>
              <a:rPr lang="en-GB" sz="1000" dirty="0"/>
              <a:t>,</a:t>
            </a:r>
            <a:endParaRPr lang="en-IN" sz="1000" dirty="0"/>
          </a:p>
          <a:p>
            <a:r>
              <a:rPr lang="en-GB" sz="1000" dirty="0"/>
              <a:t>    sum(</a:t>
            </a:r>
            <a:r>
              <a:rPr lang="en-GB" sz="1000" dirty="0" err="1"/>
              <a:t>b.NumOfProducts</a:t>
            </a:r>
            <a:r>
              <a:rPr lang="en-GB" sz="1000" dirty="0"/>
              <a:t>) as </a:t>
            </a:r>
            <a:r>
              <a:rPr lang="en-GB" sz="1000" dirty="0" err="1"/>
              <a:t>number_of_products</a:t>
            </a:r>
            <a:endParaRPr lang="en-IN" sz="1000" dirty="0"/>
          </a:p>
          <a:p>
            <a:r>
              <a:rPr lang="en-GB" sz="1000" dirty="0"/>
              <a:t> </a:t>
            </a:r>
            <a:endParaRPr lang="en-IN" sz="1000" dirty="0"/>
          </a:p>
          <a:p>
            <a:r>
              <a:rPr lang="en-GB" sz="1000" dirty="0"/>
              <a:t>from </a:t>
            </a:r>
            <a:r>
              <a:rPr lang="en-GB" sz="1000" dirty="0" err="1"/>
              <a:t>customerinfo</a:t>
            </a:r>
            <a:r>
              <a:rPr lang="en-GB" sz="1000" dirty="0"/>
              <a:t> c</a:t>
            </a:r>
            <a:endParaRPr lang="en-IN" sz="1000" dirty="0"/>
          </a:p>
          <a:p>
            <a:r>
              <a:rPr lang="en-GB" sz="1000" dirty="0"/>
              <a:t>join geography g on g.ï»¿</a:t>
            </a:r>
            <a:r>
              <a:rPr lang="en-GB" sz="1000" dirty="0" err="1"/>
              <a:t>GeographyID</a:t>
            </a:r>
            <a:r>
              <a:rPr lang="en-GB" sz="1000" dirty="0"/>
              <a:t> = </a:t>
            </a:r>
            <a:r>
              <a:rPr lang="en-GB" sz="1000" dirty="0" err="1"/>
              <a:t>c.GeographyID</a:t>
            </a:r>
            <a:endParaRPr lang="en-IN" sz="1000" dirty="0"/>
          </a:p>
          <a:p>
            <a:r>
              <a:rPr lang="en-GB" sz="1000" dirty="0"/>
              <a:t>join </a:t>
            </a:r>
            <a:r>
              <a:rPr lang="en-GB" sz="1000" dirty="0" err="1"/>
              <a:t>bank_churn</a:t>
            </a:r>
            <a:r>
              <a:rPr lang="en-GB" sz="1000" dirty="0"/>
              <a:t> b on c.`ï»¿</a:t>
            </a:r>
            <a:r>
              <a:rPr lang="en-GB" sz="1000" dirty="0" err="1"/>
              <a:t>CustomerId</a:t>
            </a:r>
            <a:r>
              <a:rPr lang="en-GB" sz="1000" dirty="0"/>
              <a:t>` = b.`ï»¿</a:t>
            </a:r>
            <a:r>
              <a:rPr lang="en-GB" sz="1000" dirty="0" err="1"/>
              <a:t>CustomerId</a:t>
            </a:r>
            <a:r>
              <a:rPr lang="en-GB" sz="1000" dirty="0"/>
              <a:t>`</a:t>
            </a:r>
            <a:endParaRPr lang="en-IN" sz="1000" dirty="0"/>
          </a:p>
          <a:p>
            <a:r>
              <a:rPr lang="en-GB" sz="1000" dirty="0"/>
              <a:t>group by </a:t>
            </a:r>
            <a:r>
              <a:rPr lang="en-GB" sz="1000" dirty="0" err="1"/>
              <a:t>g.GeographyLocation</a:t>
            </a:r>
            <a:endParaRPr lang="en-IN" sz="1000" dirty="0"/>
          </a:p>
          <a:p>
            <a:pPr marL="133350" marR="0" lvl="0" algn="l" rtl="0">
              <a:lnSpc>
                <a:spcPct val="114000"/>
              </a:lnSpc>
              <a:spcBef>
                <a:spcPts val="1000"/>
              </a:spcBef>
              <a:spcAft>
                <a:spcPts val="0"/>
              </a:spcAft>
              <a:buClr>
                <a:schemeClr val="dk1"/>
              </a:buClr>
              <a:buSzPts val="1500"/>
            </a:pPr>
            <a:endParaRPr sz="1400" b="1" i="0" u="none" strike="noStrike" cap="none" dirty="0">
              <a:solidFill>
                <a:schemeClr val="dk1"/>
              </a:solidFill>
              <a:latin typeface="Lato"/>
              <a:ea typeface="Lato"/>
              <a:cs typeface="Lato"/>
              <a:sym typeface="Lato"/>
            </a:endParaRPr>
          </a:p>
        </p:txBody>
      </p:sp>
    </p:spTree>
    <p:extLst>
      <p:ext uri="{BB962C8B-B14F-4D97-AF65-F5344CB8AC3E}">
        <p14:creationId xmlns:p14="http://schemas.microsoft.com/office/powerpoint/2010/main" val="18753404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p:nvPr/>
        </p:nvSpPr>
        <p:spPr>
          <a:xfrm>
            <a:off x="570367" y="235389"/>
            <a:ext cx="6803247" cy="535501"/>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2000"/>
              <a:buFont typeface="Arial"/>
              <a:buNone/>
            </a:pPr>
            <a:r>
              <a:rPr lang="en-GB" sz="20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Questions):</a:t>
            </a:r>
            <a:endParaRPr sz="1600" b="0" i="0" u="none" strike="noStrike" cap="none" dirty="0">
              <a:solidFill>
                <a:srgbClr val="000000"/>
              </a:solidFill>
              <a:latin typeface="Lato"/>
              <a:ea typeface="Lato"/>
              <a:cs typeface="Lato"/>
              <a:sym typeface="Lato"/>
            </a:endParaRPr>
          </a:p>
        </p:txBody>
      </p:sp>
      <p:sp>
        <p:nvSpPr>
          <p:cNvPr id="149" name="Google Shape;149;p17"/>
          <p:cNvSpPr txBox="1"/>
          <p:nvPr/>
        </p:nvSpPr>
        <p:spPr>
          <a:xfrm>
            <a:off x="461727" y="977775"/>
            <a:ext cx="8028723" cy="3976940"/>
          </a:xfrm>
          <a:prstGeom prst="rect">
            <a:avLst/>
          </a:prstGeom>
          <a:noFill/>
          <a:ln>
            <a:noFill/>
          </a:ln>
        </p:spPr>
        <p:txBody>
          <a:bodyPr spcFirstLastPara="1" wrap="square" lIns="91425" tIns="91425" rIns="91425" bIns="91425" anchor="t" anchorCtr="0">
            <a:spAutoFit/>
          </a:bodyPr>
          <a:lstStyle/>
          <a:p>
            <a:pPr marL="133350" lvl="0">
              <a:lnSpc>
                <a:spcPct val="114000"/>
              </a:lnSpc>
              <a:spcBef>
                <a:spcPts val="1000"/>
              </a:spcBef>
              <a:spcAft>
                <a:spcPts val="1000"/>
              </a:spcAft>
              <a:buClr>
                <a:schemeClr val="dk1"/>
              </a:buClr>
              <a:buSzPts val="1500"/>
            </a:pPr>
            <a:r>
              <a:rPr lang="en-US" dirty="0">
                <a:solidFill>
                  <a:schemeClr val="dk1"/>
                </a:solidFill>
                <a:latin typeface="Lato"/>
                <a:ea typeface="Lato"/>
                <a:cs typeface="Lato"/>
                <a:sym typeface="Lato"/>
              </a:rPr>
              <a:t>As we can see Germany is having the highest churn rate and it can probably pose the highest financial risk compared to other countries.</a:t>
            </a:r>
          </a:p>
          <a:p>
            <a:pPr marL="133350" lvl="0">
              <a:lnSpc>
                <a:spcPct val="114000"/>
              </a:lnSpc>
              <a:spcBef>
                <a:spcPts val="1000"/>
              </a:spcBef>
              <a:spcAft>
                <a:spcPts val="1000"/>
              </a:spcAft>
              <a:buClr>
                <a:schemeClr val="dk1"/>
              </a:buClr>
              <a:buSzPts val="1500"/>
            </a:pPr>
            <a:r>
              <a:rPr lang="en-US" dirty="0">
                <a:solidFill>
                  <a:schemeClr val="dk1"/>
                </a:solidFill>
                <a:latin typeface="Lato"/>
                <a:ea typeface="Lato"/>
                <a:cs typeface="Lato"/>
                <a:sym typeface="Lato"/>
              </a:rPr>
              <a:t>There are other factors as well for </a:t>
            </a:r>
            <a:r>
              <a:rPr lang="en-US" dirty="0" err="1">
                <a:solidFill>
                  <a:schemeClr val="dk1"/>
                </a:solidFill>
                <a:latin typeface="Lato"/>
                <a:ea typeface="Lato"/>
                <a:cs typeface="Lato"/>
                <a:sym typeface="Lato"/>
              </a:rPr>
              <a:t>eg</a:t>
            </a:r>
            <a:r>
              <a:rPr lang="en-US" dirty="0">
                <a:solidFill>
                  <a:schemeClr val="dk1"/>
                </a:solidFill>
                <a:latin typeface="Lato"/>
                <a:ea typeface="Lato"/>
                <a:cs typeface="Lato"/>
                <a:sym typeface="Lato"/>
              </a:rPr>
              <a:t>. Age Groups and </a:t>
            </a:r>
            <a:r>
              <a:rPr lang="en-US" dirty="0" smtClean="0">
                <a:solidFill>
                  <a:schemeClr val="dk1"/>
                </a:solidFill>
                <a:latin typeface="Lato"/>
                <a:ea typeface="Lato"/>
                <a:cs typeface="Lato"/>
                <a:sym typeface="Lato"/>
              </a:rPr>
              <a:t>retires</a:t>
            </a:r>
          </a:p>
          <a:p>
            <a:pPr marL="133350" lvl="0">
              <a:lnSpc>
                <a:spcPct val="114000"/>
              </a:lnSpc>
              <a:spcBef>
                <a:spcPts val="1000"/>
              </a:spcBef>
              <a:spcAft>
                <a:spcPts val="1000"/>
              </a:spcAft>
              <a:buClr>
                <a:schemeClr val="dk1"/>
              </a:buClr>
              <a:buSzPts val="1500"/>
            </a:pPr>
            <a:endParaRPr lang="en-US" dirty="0">
              <a:solidFill>
                <a:schemeClr val="dk1"/>
              </a:solidFill>
              <a:latin typeface="Lato"/>
              <a:ea typeface="Lato"/>
              <a:cs typeface="Lato"/>
              <a:sym typeface="Lato"/>
            </a:endParaRPr>
          </a:p>
          <a:p>
            <a:pPr marL="133350" lvl="0">
              <a:lnSpc>
                <a:spcPct val="114000"/>
              </a:lnSpc>
              <a:spcBef>
                <a:spcPts val="1000"/>
              </a:spcBef>
              <a:spcAft>
                <a:spcPts val="1000"/>
              </a:spcAft>
              <a:buClr>
                <a:schemeClr val="dk1"/>
              </a:buClr>
              <a:buSzPts val="1500"/>
            </a:pPr>
            <a:endParaRPr lang="en-US" dirty="0" smtClean="0">
              <a:solidFill>
                <a:schemeClr val="dk1"/>
              </a:solidFill>
              <a:latin typeface="Lato"/>
              <a:ea typeface="Lato"/>
              <a:cs typeface="Lato"/>
              <a:sym typeface="Lato"/>
            </a:endParaRPr>
          </a:p>
          <a:p>
            <a:pPr marL="133350" lvl="0">
              <a:lnSpc>
                <a:spcPct val="114000"/>
              </a:lnSpc>
              <a:spcBef>
                <a:spcPts val="1000"/>
              </a:spcBef>
              <a:spcAft>
                <a:spcPts val="1000"/>
              </a:spcAft>
              <a:buClr>
                <a:schemeClr val="dk1"/>
              </a:buClr>
              <a:buSzPts val="1500"/>
            </a:pPr>
            <a:endParaRPr lang="en-US" dirty="0">
              <a:solidFill>
                <a:schemeClr val="dk1"/>
              </a:solidFill>
              <a:latin typeface="Lato"/>
              <a:ea typeface="Lato"/>
              <a:cs typeface="Lato"/>
              <a:sym typeface="Lato"/>
            </a:endParaRPr>
          </a:p>
          <a:p>
            <a:pPr marL="133350" lvl="0">
              <a:lnSpc>
                <a:spcPct val="114000"/>
              </a:lnSpc>
              <a:spcBef>
                <a:spcPts val="1000"/>
              </a:spcBef>
              <a:spcAft>
                <a:spcPts val="1000"/>
              </a:spcAft>
              <a:buClr>
                <a:schemeClr val="dk1"/>
              </a:buClr>
              <a:buSzPts val="1500"/>
            </a:pPr>
            <a:r>
              <a:rPr lang="en-US" dirty="0" smtClean="0">
                <a:solidFill>
                  <a:schemeClr val="dk1"/>
                </a:solidFill>
                <a:latin typeface="Lato"/>
                <a:ea typeface="Lato"/>
                <a:cs typeface="Lato"/>
                <a:sym typeface="Lato"/>
              </a:rPr>
              <a:t> </a:t>
            </a:r>
            <a:endParaRPr lang="en-US" dirty="0">
              <a:solidFill>
                <a:schemeClr val="dk1"/>
              </a:solidFill>
              <a:latin typeface="Lato"/>
              <a:ea typeface="Lato"/>
              <a:cs typeface="Lato"/>
              <a:sym typeface="Lato"/>
            </a:endParaRPr>
          </a:p>
          <a:p>
            <a:pPr marL="133350" marR="0" lvl="0" algn="l" rtl="0">
              <a:lnSpc>
                <a:spcPct val="114000"/>
              </a:lnSpc>
              <a:spcBef>
                <a:spcPts val="1000"/>
              </a:spcBef>
              <a:spcAft>
                <a:spcPts val="1000"/>
              </a:spcAft>
              <a:buClr>
                <a:schemeClr val="dk1"/>
              </a:buClr>
              <a:buSzPts val="1500"/>
            </a:pPr>
            <a:endParaRPr sz="1400"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2299581" y="2399168"/>
            <a:ext cx="6071998" cy="2555547"/>
          </a:xfrm>
          <a:prstGeom prst="rect">
            <a:avLst/>
          </a:prstGeom>
        </p:spPr>
      </p:pic>
    </p:spTree>
    <p:extLst>
      <p:ext uri="{BB962C8B-B14F-4D97-AF65-F5344CB8AC3E}">
        <p14:creationId xmlns:p14="http://schemas.microsoft.com/office/powerpoint/2010/main" val="33201124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p:nvPr/>
        </p:nvSpPr>
        <p:spPr>
          <a:xfrm>
            <a:off x="600930" y="228335"/>
            <a:ext cx="6810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2000"/>
              <a:buFont typeface="Arial"/>
              <a:buNone/>
            </a:pPr>
            <a:r>
              <a:rPr lang="en-GB" sz="2000" b="1" i="0" u="none" strike="noStrike" cap="none">
                <a:solidFill>
                  <a:schemeClr val="dk1"/>
                </a:solidFill>
                <a:latin typeface="Lato"/>
                <a:ea typeface="Lato"/>
                <a:cs typeface="Lato"/>
                <a:sym typeface="Lato"/>
              </a:rPr>
              <a:t>Data Analysis and Visualizations </a:t>
            </a:r>
            <a:r>
              <a:rPr lang="en-GB" sz="1600" b="1" i="0" u="none" strike="noStrike" cap="none">
                <a:solidFill>
                  <a:schemeClr val="dk1"/>
                </a:solidFill>
                <a:latin typeface="Lato"/>
                <a:ea typeface="Lato"/>
                <a:cs typeface="Lato"/>
                <a:sym typeface="Lato"/>
              </a:rPr>
              <a:t>(Subjective Questions):</a:t>
            </a:r>
            <a:endParaRPr sz="1600" b="0" i="0" u="none" strike="noStrike" cap="none">
              <a:solidFill>
                <a:srgbClr val="000000"/>
              </a:solidFill>
              <a:latin typeface="Lato"/>
              <a:ea typeface="Lato"/>
              <a:cs typeface="Lato"/>
              <a:sym typeface="Lato"/>
            </a:endParaRPr>
          </a:p>
        </p:txBody>
      </p:sp>
      <p:sp>
        <p:nvSpPr>
          <p:cNvPr id="149" name="Google Shape;149;p17"/>
          <p:cNvSpPr txBox="1"/>
          <p:nvPr/>
        </p:nvSpPr>
        <p:spPr>
          <a:xfrm>
            <a:off x="443620" y="905347"/>
            <a:ext cx="8365402" cy="3968877"/>
          </a:xfrm>
          <a:prstGeom prst="rect">
            <a:avLst/>
          </a:prstGeom>
          <a:noFill/>
          <a:ln>
            <a:noFill/>
          </a:ln>
        </p:spPr>
        <p:txBody>
          <a:bodyPr spcFirstLastPara="1" wrap="square" lIns="91425" tIns="91425" rIns="91425" bIns="91425" anchor="t" anchorCtr="0">
            <a:spAutoFit/>
          </a:bodyPr>
          <a:lstStyle/>
          <a:p>
            <a:pPr marL="476250" marR="0" lvl="0" indent="-342900" algn="l" rtl="0">
              <a:lnSpc>
                <a:spcPct val="114000"/>
              </a:lnSpc>
              <a:spcBef>
                <a:spcPts val="1000"/>
              </a:spcBef>
              <a:spcAft>
                <a:spcPts val="1000"/>
              </a:spcAft>
              <a:buClr>
                <a:schemeClr val="dk1"/>
              </a:buClr>
              <a:buSzPts val="1500"/>
              <a:buFont typeface="+mj-lt"/>
              <a:buAutoNum type="arabicPeriod" startAt="5"/>
            </a:pPr>
            <a:r>
              <a:rPr lang="en-GB" sz="1500" b="1" i="0" u="none" strike="noStrike" cap="none" dirty="0" smtClean="0">
                <a:solidFill>
                  <a:schemeClr val="dk1"/>
                </a:solidFill>
                <a:latin typeface="Lato"/>
                <a:ea typeface="Lato"/>
                <a:cs typeface="Lato"/>
                <a:sym typeface="Lato"/>
              </a:rPr>
              <a:t>Customer </a:t>
            </a:r>
            <a:r>
              <a:rPr lang="en-GB" sz="1500" b="1" i="0" u="none" strike="noStrike" cap="none" dirty="0">
                <a:solidFill>
                  <a:schemeClr val="dk1"/>
                </a:solidFill>
                <a:latin typeface="Lato"/>
                <a:ea typeface="Lato"/>
                <a:cs typeface="Lato"/>
                <a:sym typeface="Lato"/>
              </a:rPr>
              <a:t>Lifetime Value Forecast: </a:t>
            </a:r>
            <a:r>
              <a:rPr lang="en-GB" sz="1500" b="0" i="0" u="none" strike="noStrike" cap="none" dirty="0">
                <a:solidFill>
                  <a:schemeClr val="dk1"/>
                </a:solidFill>
                <a:latin typeface="Lato"/>
                <a:ea typeface="Lato"/>
                <a:cs typeface="Lato"/>
                <a:sym typeface="Lato"/>
              </a:rPr>
              <a:t>How would you use the available data to model and predict the lifetime (tenure) value of different customer segments</a:t>
            </a:r>
            <a:r>
              <a:rPr lang="en-GB" sz="1500" b="0" i="0" u="none" strike="noStrike" cap="none" dirty="0" smtClean="0">
                <a:solidFill>
                  <a:schemeClr val="dk1"/>
                </a:solidFill>
                <a:latin typeface="Lato"/>
                <a:ea typeface="Lato"/>
                <a:cs typeface="Lato"/>
                <a:sym typeface="Lato"/>
              </a:rPr>
              <a:t>?</a:t>
            </a:r>
          </a:p>
          <a:p>
            <a:pPr marL="133350" lvl="0">
              <a:lnSpc>
                <a:spcPct val="114000"/>
              </a:lnSpc>
              <a:spcBef>
                <a:spcPts val="1000"/>
              </a:spcBef>
              <a:spcAft>
                <a:spcPts val="1000"/>
              </a:spcAft>
              <a:buClr>
                <a:schemeClr val="dk1"/>
              </a:buClr>
              <a:buSzPts val="1500"/>
            </a:pPr>
            <a:r>
              <a:rPr lang="en-US" dirty="0">
                <a:solidFill>
                  <a:schemeClr val="dk1"/>
                </a:solidFill>
                <a:latin typeface="Lato"/>
                <a:ea typeface="Lato"/>
                <a:cs typeface="Lato"/>
                <a:sym typeface="Lato"/>
              </a:rPr>
              <a:t>In order to forecast the </a:t>
            </a:r>
            <a:r>
              <a:rPr lang="en-US" dirty="0" err="1">
                <a:solidFill>
                  <a:schemeClr val="dk1"/>
                </a:solidFill>
                <a:latin typeface="Lato"/>
                <a:ea typeface="Lato"/>
                <a:cs typeface="Lato"/>
                <a:sym typeface="Lato"/>
              </a:rPr>
              <a:t>availale</a:t>
            </a:r>
            <a:r>
              <a:rPr lang="en-US" dirty="0">
                <a:solidFill>
                  <a:schemeClr val="dk1"/>
                </a:solidFill>
                <a:latin typeface="Lato"/>
                <a:ea typeface="Lato"/>
                <a:cs typeface="Lato"/>
                <a:sym typeface="Lato"/>
              </a:rPr>
              <a:t> data to model and predict the lifetime (tenure) , we have initially calculated </a:t>
            </a:r>
            <a:r>
              <a:rPr lang="en-US" dirty="0" smtClean="0">
                <a:solidFill>
                  <a:schemeClr val="dk1"/>
                </a:solidFill>
                <a:latin typeface="Lato"/>
                <a:ea typeface="Lato"/>
                <a:cs typeface="Lato"/>
                <a:sym typeface="Lato"/>
              </a:rPr>
              <a:t>these measures using Power BI. </a:t>
            </a:r>
          </a:p>
          <a:p>
            <a:pPr marL="133350" lvl="0">
              <a:lnSpc>
                <a:spcPct val="114000"/>
              </a:lnSpc>
              <a:spcBef>
                <a:spcPts val="1000"/>
              </a:spcBef>
              <a:spcAft>
                <a:spcPts val="1000"/>
              </a:spcAft>
              <a:buClr>
                <a:schemeClr val="dk1"/>
              </a:buClr>
              <a:buSzPts val="1500"/>
            </a:pPr>
            <a:r>
              <a:rPr lang="en-US" b="1" dirty="0">
                <a:solidFill>
                  <a:schemeClr val="dk1"/>
                </a:solidFill>
                <a:latin typeface="Lato"/>
                <a:ea typeface="Lato"/>
                <a:cs typeface="Lato"/>
                <a:sym typeface="Lato"/>
              </a:rPr>
              <a:t>Average Revenue Per user = </a:t>
            </a:r>
            <a:r>
              <a:rPr lang="en-US" dirty="0">
                <a:solidFill>
                  <a:schemeClr val="dk1"/>
                </a:solidFill>
                <a:latin typeface="Lato"/>
                <a:ea typeface="Lato"/>
                <a:cs typeface="Lato"/>
                <a:sym typeface="Lato"/>
              </a:rPr>
              <a:t>DIVIDE(SUM(</a:t>
            </a:r>
            <a:r>
              <a:rPr lang="en-US" dirty="0" err="1">
                <a:solidFill>
                  <a:schemeClr val="dk1"/>
                </a:solidFill>
                <a:latin typeface="Lato"/>
                <a:ea typeface="Lato"/>
                <a:cs typeface="Lato"/>
                <a:sym typeface="Lato"/>
              </a:rPr>
              <a:t>CustomerInfo</a:t>
            </a:r>
            <a:r>
              <a:rPr lang="en-US" dirty="0">
                <a:solidFill>
                  <a:schemeClr val="dk1"/>
                </a:solidFill>
                <a:latin typeface="Lato"/>
                <a:ea typeface="Lato"/>
                <a:cs typeface="Lato"/>
                <a:sym typeface="Lato"/>
              </a:rPr>
              <a:t>[</a:t>
            </a:r>
            <a:r>
              <a:rPr lang="en-US" dirty="0" err="1">
                <a:solidFill>
                  <a:schemeClr val="dk1"/>
                </a:solidFill>
                <a:latin typeface="Lato"/>
                <a:ea typeface="Lato"/>
                <a:cs typeface="Lato"/>
                <a:sym typeface="Lato"/>
              </a:rPr>
              <a:t>EstimatedSalary</a:t>
            </a:r>
            <a:r>
              <a:rPr lang="en-US" dirty="0">
                <a:solidFill>
                  <a:schemeClr val="dk1"/>
                </a:solidFill>
                <a:latin typeface="Lato"/>
                <a:ea typeface="Lato"/>
                <a:cs typeface="Lato"/>
                <a:sym typeface="Lato"/>
              </a:rPr>
              <a:t>]),DISTINCTCOUNT(</a:t>
            </a:r>
            <a:r>
              <a:rPr lang="en-US" dirty="0" err="1">
                <a:solidFill>
                  <a:schemeClr val="dk1"/>
                </a:solidFill>
                <a:latin typeface="Lato"/>
                <a:ea typeface="Lato"/>
                <a:cs typeface="Lato"/>
                <a:sym typeface="Lato"/>
              </a:rPr>
              <a:t>CustomerInfo</a:t>
            </a:r>
            <a:r>
              <a:rPr lang="en-US" dirty="0">
                <a:solidFill>
                  <a:schemeClr val="dk1"/>
                </a:solidFill>
                <a:latin typeface="Lato"/>
                <a:ea typeface="Lato"/>
                <a:cs typeface="Lato"/>
                <a:sym typeface="Lato"/>
              </a:rPr>
              <a:t>[</a:t>
            </a:r>
            <a:r>
              <a:rPr lang="en-US" dirty="0" err="1">
                <a:solidFill>
                  <a:schemeClr val="dk1"/>
                </a:solidFill>
                <a:latin typeface="Lato"/>
                <a:ea typeface="Lato"/>
                <a:cs typeface="Lato"/>
                <a:sym typeface="Lato"/>
              </a:rPr>
              <a:t>CustomerId</a:t>
            </a:r>
            <a:r>
              <a:rPr lang="en-US" dirty="0" smtClean="0">
                <a:solidFill>
                  <a:schemeClr val="dk1"/>
                </a:solidFill>
                <a:latin typeface="Lato"/>
                <a:ea typeface="Lato"/>
                <a:cs typeface="Lato"/>
                <a:sym typeface="Lato"/>
              </a:rPr>
              <a:t>]))</a:t>
            </a:r>
          </a:p>
          <a:p>
            <a:pPr marL="133350" lvl="0">
              <a:lnSpc>
                <a:spcPct val="114000"/>
              </a:lnSpc>
              <a:spcBef>
                <a:spcPts val="1000"/>
              </a:spcBef>
              <a:spcAft>
                <a:spcPts val="1000"/>
              </a:spcAft>
              <a:buClr>
                <a:schemeClr val="dk1"/>
              </a:buClr>
              <a:buSzPts val="1500"/>
            </a:pPr>
            <a:endParaRPr lang="en-US" sz="1400" i="0" u="none" strike="noStrike" cap="none" dirty="0">
              <a:solidFill>
                <a:schemeClr val="dk1"/>
              </a:solidFill>
              <a:latin typeface="Lato"/>
              <a:ea typeface="Lato"/>
              <a:cs typeface="Lato"/>
              <a:sym typeface="Lato"/>
            </a:endParaRPr>
          </a:p>
          <a:p>
            <a:pPr marL="133350" lvl="0">
              <a:lnSpc>
                <a:spcPct val="114000"/>
              </a:lnSpc>
              <a:spcBef>
                <a:spcPts val="1000"/>
              </a:spcBef>
              <a:spcAft>
                <a:spcPts val="1000"/>
              </a:spcAft>
              <a:buClr>
                <a:schemeClr val="dk1"/>
              </a:buClr>
              <a:buSzPts val="1500"/>
            </a:pPr>
            <a:endParaRPr lang="en-US" dirty="0" smtClean="0">
              <a:solidFill>
                <a:schemeClr val="dk1"/>
              </a:solidFill>
              <a:latin typeface="Lato"/>
              <a:ea typeface="Lato"/>
              <a:cs typeface="Lato"/>
              <a:sym typeface="Lato"/>
            </a:endParaRPr>
          </a:p>
          <a:p>
            <a:pPr marL="133350" lvl="0">
              <a:lnSpc>
                <a:spcPct val="114000"/>
              </a:lnSpc>
              <a:spcBef>
                <a:spcPts val="1000"/>
              </a:spcBef>
              <a:spcAft>
                <a:spcPts val="1000"/>
              </a:spcAft>
              <a:buClr>
                <a:schemeClr val="dk1"/>
              </a:buClr>
              <a:buSzPts val="1500"/>
            </a:pPr>
            <a:endParaRPr sz="1400"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6201623" y="3346439"/>
            <a:ext cx="2042641" cy="1527785"/>
          </a:xfrm>
          <a:prstGeom prst="rect">
            <a:avLst/>
          </a:prstGeom>
        </p:spPr>
      </p:pic>
    </p:spTree>
    <p:extLst>
      <p:ext uri="{BB962C8B-B14F-4D97-AF65-F5344CB8AC3E}">
        <p14:creationId xmlns:p14="http://schemas.microsoft.com/office/powerpoint/2010/main" val="81087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794065" y="295592"/>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307818" y="905347"/>
            <a:ext cx="8573632" cy="4286143"/>
          </a:xfrm>
          <a:prstGeom prst="rect">
            <a:avLst/>
          </a:prstGeom>
          <a:noFill/>
          <a:ln>
            <a:noFill/>
          </a:ln>
        </p:spPr>
        <p:txBody>
          <a:bodyPr spcFirstLastPara="1" wrap="square" lIns="91425" tIns="91425" rIns="91425" bIns="91425" anchor="t" anchorCtr="0">
            <a:spAutoFit/>
          </a:bodyPr>
          <a:lstStyle/>
          <a:p>
            <a:pPr lvl="0">
              <a:lnSpc>
                <a:spcPct val="114000"/>
              </a:lnSpc>
              <a:spcBef>
                <a:spcPts val="1000"/>
              </a:spcBef>
              <a:buClr>
                <a:schemeClr val="dk1"/>
              </a:buClr>
              <a:buSzPts val="1100"/>
            </a:pPr>
            <a:r>
              <a:rPr lang="en-US" b="1" dirty="0">
                <a:solidFill>
                  <a:schemeClr val="dk1"/>
                </a:solidFill>
                <a:latin typeface="Lato"/>
                <a:ea typeface="Lato"/>
                <a:cs typeface="Lato"/>
                <a:sym typeface="Lato"/>
              </a:rPr>
              <a:t>Retention Rate = </a:t>
            </a:r>
            <a:endParaRPr lang="en-US" b="1" dirty="0" smtClean="0">
              <a:solidFill>
                <a:schemeClr val="dk1"/>
              </a:solidFill>
              <a:latin typeface="Lato"/>
              <a:ea typeface="Lato"/>
              <a:cs typeface="Lato"/>
              <a:sym typeface="Lato"/>
            </a:endParaRPr>
          </a:p>
          <a:p>
            <a:pPr lvl="0">
              <a:lnSpc>
                <a:spcPct val="114000"/>
              </a:lnSpc>
              <a:spcBef>
                <a:spcPts val="1000"/>
              </a:spcBef>
              <a:buClr>
                <a:schemeClr val="dk1"/>
              </a:buClr>
              <a:buSzPts val="1100"/>
            </a:pPr>
            <a:r>
              <a:rPr lang="en-US" dirty="0" smtClean="0">
                <a:solidFill>
                  <a:schemeClr val="dk1"/>
                </a:solidFill>
                <a:latin typeface="Lato"/>
                <a:ea typeface="Lato"/>
                <a:cs typeface="Lato"/>
                <a:sym typeface="Lato"/>
              </a:rPr>
              <a:t>DIVIDE(COUNTROWS(FILTER(</a:t>
            </a:r>
            <a:r>
              <a:rPr lang="en-US" dirty="0" err="1" smtClean="0">
                <a:solidFill>
                  <a:schemeClr val="dk1"/>
                </a:solidFill>
                <a:latin typeface="Lato"/>
                <a:ea typeface="Lato"/>
                <a:cs typeface="Lato"/>
                <a:sym typeface="Lato"/>
              </a:rPr>
              <a:t>Bank_Churn</a:t>
            </a:r>
            <a:r>
              <a:rPr lang="en-US" dirty="0" smtClean="0">
                <a:solidFill>
                  <a:schemeClr val="dk1"/>
                </a:solidFill>
                <a:latin typeface="Lato"/>
                <a:ea typeface="Lato"/>
                <a:cs typeface="Lato"/>
                <a:sym typeface="Lato"/>
              </a:rPr>
              <a:t>, </a:t>
            </a:r>
            <a:r>
              <a:rPr lang="en-US" dirty="0" err="1" smtClean="0">
                <a:solidFill>
                  <a:schemeClr val="dk1"/>
                </a:solidFill>
                <a:latin typeface="Lato"/>
                <a:ea typeface="Lato"/>
                <a:cs typeface="Lato"/>
                <a:sym typeface="Lato"/>
              </a:rPr>
              <a:t>Bank_Churn</a:t>
            </a:r>
            <a:r>
              <a:rPr lang="en-US" dirty="0" smtClean="0">
                <a:solidFill>
                  <a:schemeClr val="dk1"/>
                </a:solidFill>
                <a:latin typeface="Lato"/>
                <a:ea typeface="Lato"/>
                <a:cs typeface="Lato"/>
                <a:sym typeface="Lato"/>
              </a:rPr>
              <a:t>[Exited or retained ] = "Yes")),COUNTROWS(</a:t>
            </a:r>
            <a:r>
              <a:rPr lang="en-US" dirty="0" err="1" smtClean="0">
                <a:solidFill>
                  <a:schemeClr val="dk1"/>
                </a:solidFill>
                <a:latin typeface="Lato"/>
                <a:ea typeface="Lato"/>
                <a:cs typeface="Lato"/>
                <a:sym typeface="Lato"/>
              </a:rPr>
              <a:t>Bank_Churn</a:t>
            </a:r>
            <a:r>
              <a:rPr lang="en-US" dirty="0" smtClean="0">
                <a:solidFill>
                  <a:schemeClr val="dk1"/>
                </a:solidFill>
                <a:latin typeface="Lato"/>
                <a:ea typeface="Lato"/>
                <a:cs typeface="Lato"/>
                <a:sym typeface="Lato"/>
              </a:rPr>
              <a:t>))</a:t>
            </a:r>
          </a:p>
          <a:p>
            <a:pPr lvl="0">
              <a:lnSpc>
                <a:spcPct val="114000"/>
              </a:lnSpc>
              <a:spcBef>
                <a:spcPts val="1000"/>
              </a:spcBef>
              <a:buClr>
                <a:schemeClr val="dk1"/>
              </a:buClr>
              <a:buSzPts val="1100"/>
            </a:pPr>
            <a:endParaRPr lang="en-US" dirty="0" smtClean="0">
              <a:solidFill>
                <a:schemeClr val="dk1"/>
              </a:solidFill>
              <a:latin typeface="Lato"/>
              <a:ea typeface="Lato"/>
              <a:cs typeface="Lato"/>
              <a:sym typeface="Lato"/>
            </a:endParaRPr>
          </a:p>
          <a:p>
            <a:pPr lvl="0">
              <a:lnSpc>
                <a:spcPct val="114000"/>
              </a:lnSpc>
              <a:spcBef>
                <a:spcPts val="1000"/>
              </a:spcBef>
              <a:buClr>
                <a:schemeClr val="dk1"/>
              </a:buClr>
              <a:buSzPts val="1100"/>
            </a:pPr>
            <a:r>
              <a:rPr lang="en-US" b="1" dirty="0">
                <a:solidFill>
                  <a:schemeClr val="dk1"/>
                </a:solidFill>
                <a:latin typeface="Lato"/>
                <a:ea typeface="Lato"/>
                <a:cs typeface="Lato"/>
                <a:sym typeface="Lato"/>
              </a:rPr>
              <a:t>Lifetime Value (LTV) Calculation: </a:t>
            </a:r>
            <a:r>
              <a:rPr lang="en-US" sz="1600" dirty="0" smtClean="0">
                <a:solidFill>
                  <a:schemeClr val="dk1"/>
                </a:solidFill>
                <a:latin typeface="Lato"/>
                <a:ea typeface="Lato"/>
                <a:cs typeface="Lato"/>
                <a:sym typeface="Lato"/>
              </a:rPr>
              <a:t>Create </a:t>
            </a:r>
            <a:r>
              <a:rPr lang="en-US" sz="1600" dirty="0">
                <a:solidFill>
                  <a:schemeClr val="dk1"/>
                </a:solidFill>
                <a:latin typeface="Lato"/>
                <a:ea typeface="Lato"/>
                <a:cs typeface="Lato"/>
                <a:sym typeface="Lato"/>
              </a:rPr>
              <a:t>a measure to calculate the average revenue per customer over a specific </a:t>
            </a:r>
            <a:r>
              <a:rPr lang="en-US" sz="1600" dirty="0" smtClean="0">
                <a:solidFill>
                  <a:schemeClr val="dk1"/>
                </a:solidFill>
                <a:latin typeface="Lato"/>
                <a:ea typeface="Lato"/>
                <a:cs typeface="Lato"/>
                <a:sym typeface="Lato"/>
              </a:rPr>
              <a:t>period</a:t>
            </a:r>
          </a:p>
          <a:p>
            <a:pPr>
              <a:lnSpc>
                <a:spcPct val="114000"/>
              </a:lnSpc>
              <a:spcBef>
                <a:spcPts val="1000"/>
              </a:spcBef>
              <a:buClr>
                <a:schemeClr val="dk1"/>
              </a:buClr>
              <a:buSzPts val="1100"/>
            </a:pPr>
            <a:r>
              <a:rPr lang="en-GB" b="1" dirty="0">
                <a:solidFill>
                  <a:schemeClr val="dk1"/>
                </a:solidFill>
                <a:latin typeface="Lato"/>
                <a:ea typeface="Lato"/>
                <a:cs typeface="Lato"/>
              </a:rPr>
              <a:t>Lifetime Value Calculation = </a:t>
            </a:r>
            <a:r>
              <a:rPr lang="en-GB" sz="1600" dirty="0">
                <a:solidFill>
                  <a:schemeClr val="dk1"/>
                </a:solidFill>
                <a:latin typeface="Lato"/>
                <a:ea typeface="Lato"/>
                <a:cs typeface="Lato"/>
              </a:rPr>
              <a:t>[Average Revenue Per user]/</a:t>
            </a:r>
            <a:r>
              <a:rPr lang="en-GB" sz="1600" dirty="0" err="1">
                <a:solidFill>
                  <a:schemeClr val="dk1"/>
                </a:solidFill>
                <a:latin typeface="Lato"/>
                <a:ea typeface="Lato"/>
                <a:cs typeface="Lato"/>
              </a:rPr>
              <a:t>Bank_Churn</a:t>
            </a:r>
            <a:r>
              <a:rPr lang="en-GB" sz="1600" dirty="0">
                <a:solidFill>
                  <a:schemeClr val="dk1"/>
                </a:solidFill>
                <a:latin typeface="Lato"/>
                <a:ea typeface="Lato"/>
                <a:cs typeface="Lato"/>
              </a:rPr>
              <a:t>[Retention Rate</a:t>
            </a:r>
            <a:r>
              <a:rPr lang="en-GB" sz="1600" dirty="0" smtClean="0">
                <a:solidFill>
                  <a:schemeClr val="dk1"/>
                </a:solidFill>
                <a:latin typeface="Lato"/>
                <a:ea typeface="Lato"/>
                <a:cs typeface="Lato"/>
              </a:rPr>
              <a:t>]</a:t>
            </a:r>
          </a:p>
          <a:p>
            <a:pPr>
              <a:lnSpc>
                <a:spcPct val="114000"/>
              </a:lnSpc>
              <a:spcBef>
                <a:spcPts val="1000"/>
              </a:spcBef>
              <a:buClr>
                <a:schemeClr val="dk1"/>
              </a:buClr>
              <a:buSzPts val="1100"/>
            </a:pPr>
            <a:endParaRPr lang="en-GB" sz="1600" dirty="0">
              <a:solidFill>
                <a:schemeClr val="dk1"/>
              </a:solidFill>
              <a:latin typeface="Lato"/>
              <a:ea typeface="Lato"/>
              <a:cs typeface="Lato"/>
            </a:endParaRPr>
          </a:p>
          <a:p>
            <a:pPr>
              <a:lnSpc>
                <a:spcPct val="114000"/>
              </a:lnSpc>
              <a:spcBef>
                <a:spcPts val="1000"/>
              </a:spcBef>
              <a:buClr>
                <a:schemeClr val="dk1"/>
              </a:buClr>
              <a:buSzPts val="1100"/>
            </a:pPr>
            <a:endParaRPr lang="en-IN" sz="1600" dirty="0">
              <a:solidFill>
                <a:schemeClr val="dk1"/>
              </a:solidFill>
              <a:latin typeface="Lato"/>
              <a:ea typeface="Lato"/>
              <a:cs typeface="Lato"/>
            </a:endParaRPr>
          </a:p>
          <a:p>
            <a:pPr lvl="0">
              <a:lnSpc>
                <a:spcPct val="114000"/>
              </a:lnSpc>
              <a:spcBef>
                <a:spcPts val="1000"/>
              </a:spcBef>
              <a:buClr>
                <a:schemeClr val="dk1"/>
              </a:buClr>
              <a:buSzPts val="1100"/>
            </a:pPr>
            <a:endParaRPr lang="en-US" sz="1600" dirty="0" smtClean="0">
              <a:solidFill>
                <a:schemeClr val="dk1"/>
              </a:solidFill>
              <a:latin typeface="Lato"/>
              <a:ea typeface="Lato"/>
              <a:cs typeface="Lato"/>
              <a:sym typeface="Lato"/>
            </a:endParaRPr>
          </a:p>
          <a:p>
            <a:pPr lvl="0">
              <a:lnSpc>
                <a:spcPct val="114000"/>
              </a:lnSpc>
              <a:spcBef>
                <a:spcPts val="1000"/>
              </a:spcBef>
              <a:buClr>
                <a:schemeClr val="dk1"/>
              </a:buClr>
              <a:buSzPts val="1100"/>
            </a:pPr>
            <a:endParaRPr lang="en-US" sz="1600"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6681457" y="1140245"/>
            <a:ext cx="2064190" cy="1117018"/>
          </a:xfrm>
          <a:prstGeom prst="rect">
            <a:avLst/>
          </a:prstGeom>
        </p:spPr>
      </p:pic>
      <p:pic>
        <p:nvPicPr>
          <p:cNvPr id="5" name="Picture 4"/>
          <p:cNvPicPr/>
          <p:nvPr/>
        </p:nvPicPr>
        <p:blipFill>
          <a:blip r:embed="rId4"/>
          <a:stretch>
            <a:fillRect/>
          </a:stretch>
        </p:blipFill>
        <p:spPr>
          <a:xfrm>
            <a:off x="6945022" y="3684759"/>
            <a:ext cx="1537060" cy="1169029"/>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605261" y="112135"/>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307818" y="905347"/>
            <a:ext cx="8214132" cy="3865259"/>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1000"/>
              </a:spcBef>
              <a:spcAft>
                <a:spcPts val="0"/>
              </a:spcAft>
              <a:buClr>
                <a:schemeClr val="dk1"/>
              </a:buClr>
              <a:buSzPts val="1100"/>
              <a:buFont typeface="Arial"/>
              <a:buNone/>
            </a:pPr>
            <a:r>
              <a:rPr lang="en-US" sz="1600" b="0" i="0" u="none" strike="noStrike" cap="none" dirty="0" smtClean="0">
                <a:solidFill>
                  <a:schemeClr val="dk1"/>
                </a:solidFill>
                <a:latin typeface="Lato"/>
                <a:ea typeface="Lato"/>
                <a:cs typeface="Lato"/>
                <a:sym typeface="Lato"/>
              </a:rPr>
              <a:t> </a:t>
            </a:r>
          </a:p>
          <a:p>
            <a:pPr marL="0" marR="0" lvl="0" indent="0" algn="l" rtl="0">
              <a:lnSpc>
                <a:spcPct val="114000"/>
              </a:lnSpc>
              <a:spcBef>
                <a:spcPts val="1000"/>
              </a:spcBef>
              <a:spcAft>
                <a:spcPts val="0"/>
              </a:spcAft>
              <a:buClr>
                <a:schemeClr val="dk1"/>
              </a:buClr>
              <a:buSzPts val="1100"/>
              <a:buFont typeface="Arial"/>
              <a:buNone/>
            </a:pPr>
            <a:endParaRPr lang="en-US" sz="1600" dirty="0">
              <a:solidFill>
                <a:schemeClr val="dk1"/>
              </a:solidFill>
              <a:latin typeface="Lato"/>
              <a:ea typeface="Lato"/>
              <a:cs typeface="Lato"/>
              <a:sym typeface="Lato"/>
            </a:endParaRPr>
          </a:p>
          <a:p>
            <a:pPr marL="0" marR="0" lvl="0" indent="0" algn="l" rtl="0">
              <a:lnSpc>
                <a:spcPct val="114000"/>
              </a:lnSpc>
              <a:spcBef>
                <a:spcPts val="1000"/>
              </a:spcBef>
              <a:spcAft>
                <a:spcPts val="0"/>
              </a:spcAft>
              <a:buClr>
                <a:schemeClr val="dk1"/>
              </a:buClr>
              <a:buSzPts val="1100"/>
              <a:buFont typeface="Arial"/>
              <a:buNone/>
            </a:pPr>
            <a:endParaRPr lang="en-US" sz="1600" b="0" i="0" u="none" strike="noStrike" cap="none" dirty="0" smtClean="0">
              <a:solidFill>
                <a:schemeClr val="dk1"/>
              </a:solidFill>
              <a:latin typeface="Lato"/>
              <a:ea typeface="Lato"/>
              <a:cs typeface="Lato"/>
              <a:sym typeface="Lato"/>
            </a:endParaRPr>
          </a:p>
          <a:p>
            <a:pPr marL="0" marR="0" lvl="0" indent="0" algn="l" rtl="0">
              <a:lnSpc>
                <a:spcPct val="114000"/>
              </a:lnSpc>
              <a:spcBef>
                <a:spcPts val="1000"/>
              </a:spcBef>
              <a:spcAft>
                <a:spcPts val="0"/>
              </a:spcAft>
              <a:buClr>
                <a:schemeClr val="dk1"/>
              </a:buClr>
              <a:buSzPts val="1100"/>
              <a:buFont typeface="Arial"/>
              <a:buNone/>
            </a:pPr>
            <a:endParaRPr lang="en-US" sz="1600" dirty="0">
              <a:solidFill>
                <a:schemeClr val="dk1"/>
              </a:solidFill>
              <a:latin typeface="Lato"/>
              <a:ea typeface="Lato"/>
              <a:cs typeface="Lato"/>
              <a:sym typeface="Lato"/>
            </a:endParaRPr>
          </a:p>
          <a:p>
            <a:pPr marL="0" marR="0" lvl="0" indent="0" algn="l" rtl="0">
              <a:lnSpc>
                <a:spcPct val="114000"/>
              </a:lnSpc>
              <a:spcBef>
                <a:spcPts val="1000"/>
              </a:spcBef>
              <a:spcAft>
                <a:spcPts val="0"/>
              </a:spcAft>
              <a:buClr>
                <a:schemeClr val="dk1"/>
              </a:buClr>
              <a:buSzPts val="1100"/>
              <a:buFont typeface="Arial"/>
              <a:buNone/>
            </a:pPr>
            <a:endParaRPr lang="en-US" sz="1600" b="0" i="0" u="none" strike="noStrike" cap="none" dirty="0" smtClean="0">
              <a:solidFill>
                <a:schemeClr val="dk1"/>
              </a:solidFill>
              <a:latin typeface="Lato"/>
              <a:ea typeface="Lato"/>
              <a:cs typeface="Lato"/>
              <a:sym typeface="Lato"/>
            </a:endParaRPr>
          </a:p>
          <a:p>
            <a:pPr marL="0" marR="0" lvl="0" indent="0" algn="l" rtl="0">
              <a:lnSpc>
                <a:spcPct val="114000"/>
              </a:lnSpc>
              <a:spcBef>
                <a:spcPts val="1000"/>
              </a:spcBef>
              <a:spcAft>
                <a:spcPts val="0"/>
              </a:spcAft>
              <a:buClr>
                <a:schemeClr val="dk1"/>
              </a:buClr>
              <a:buSzPts val="1100"/>
              <a:buFont typeface="Arial"/>
              <a:buNone/>
            </a:pPr>
            <a:endParaRPr lang="en-US" sz="1600" dirty="0">
              <a:solidFill>
                <a:schemeClr val="dk1"/>
              </a:solidFill>
              <a:latin typeface="Lato"/>
              <a:ea typeface="Lato"/>
              <a:cs typeface="Lato"/>
              <a:sym typeface="Lato"/>
            </a:endParaRPr>
          </a:p>
          <a:p>
            <a:pPr marL="0" marR="0" lvl="0" indent="0" algn="l" rtl="0">
              <a:lnSpc>
                <a:spcPct val="114000"/>
              </a:lnSpc>
              <a:spcBef>
                <a:spcPts val="1000"/>
              </a:spcBef>
              <a:spcAft>
                <a:spcPts val="0"/>
              </a:spcAft>
              <a:buClr>
                <a:schemeClr val="dk1"/>
              </a:buClr>
              <a:buSzPts val="1100"/>
              <a:buFont typeface="Arial"/>
              <a:buNone/>
            </a:pPr>
            <a:endParaRPr lang="en-US" sz="1600" b="0" i="0" u="none" strike="noStrike" cap="none" dirty="0" smtClean="0">
              <a:solidFill>
                <a:schemeClr val="dk1"/>
              </a:solidFill>
              <a:latin typeface="Lato"/>
              <a:ea typeface="Lato"/>
              <a:cs typeface="Lato"/>
              <a:sym typeface="Lato"/>
            </a:endParaRPr>
          </a:p>
          <a:p>
            <a:pPr marL="0" marR="0" lvl="0" indent="0" algn="l" rtl="0">
              <a:lnSpc>
                <a:spcPct val="114000"/>
              </a:lnSpc>
              <a:spcBef>
                <a:spcPts val="1000"/>
              </a:spcBef>
              <a:spcAft>
                <a:spcPts val="0"/>
              </a:spcAft>
              <a:buClr>
                <a:schemeClr val="dk1"/>
              </a:buClr>
              <a:buSzPts val="1100"/>
              <a:buFont typeface="Arial"/>
              <a:buNone/>
            </a:pPr>
            <a:endParaRPr lang="en-US" sz="1600" dirty="0">
              <a:solidFill>
                <a:schemeClr val="dk1"/>
              </a:solidFill>
              <a:latin typeface="Lato"/>
              <a:ea typeface="Lato"/>
              <a:cs typeface="Lato"/>
              <a:sym typeface="Lato"/>
            </a:endParaRPr>
          </a:p>
          <a:p>
            <a:pPr marL="0" marR="0" lvl="0" indent="0" algn="l" rtl="0">
              <a:lnSpc>
                <a:spcPct val="114000"/>
              </a:lnSpc>
              <a:spcBef>
                <a:spcPts val="1000"/>
              </a:spcBef>
              <a:spcAft>
                <a:spcPts val="0"/>
              </a:spcAft>
              <a:buClr>
                <a:schemeClr val="dk1"/>
              </a:buClr>
              <a:buSzPts val="1100"/>
              <a:buFont typeface="Arial"/>
              <a:buNone/>
            </a:pPr>
            <a:endParaRPr sz="1600" b="0"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734135" y="905347"/>
            <a:ext cx="3539101" cy="2118510"/>
          </a:xfrm>
          <a:prstGeom prst="rect">
            <a:avLst/>
          </a:prstGeom>
        </p:spPr>
      </p:pic>
      <p:pic>
        <p:nvPicPr>
          <p:cNvPr id="5" name="Picture 4"/>
          <p:cNvPicPr/>
          <p:nvPr/>
        </p:nvPicPr>
        <p:blipFill>
          <a:blip r:embed="rId4"/>
          <a:stretch>
            <a:fillRect/>
          </a:stretch>
        </p:blipFill>
        <p:spPr>
          <a:xfrm>
            <a:off x="4438144" y="2254313"/>
            <a:ext cx="3918899" cy="2322166"/>
          </a:xfrm>
          <a:prstGeom prst="rect">
            <a:avLst/>
          </a:prstGeom>
        </p:spPr>
      </p:pic>
    </p:spTree>
    <p:extLst>
      <p:ext uri="{BB962C8B-B14F-4D97-AF65-F5344CB8AC3E}">
        <p14:creationId xmlns:p14="http://schemas.microsoft.com/office/powerpoint/2010/main" val="27516496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605261" y="112135"/>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307818" y="905347"/>
            <a:ext cx="8214132" cy="4145976"/>
          </a:xfrm>
          <a:prstGeom prst="rect">
            <a:avLst/>
          </a:prstGeom>
          <a:noFill/>
          <a:ln>
            <a:noFill/>
          </a:ln>
        </p:spPr>
        <p:txBody>
          <a:bodyPr spcFirstLastPara="1" wrap="square" lIns="91425" tIns="91425" rIns="91425" bIns="91425" anchor="t" anchorCtr="0">
            <a:spAutoFit/>
          </a:bodyPr>
          <a:lstStyle/>
          <a:p>
            <a:pPr lvl="0">
              <a:lnSpc>
                <a:spcPct val="114000"/>
              </a:lnSpc>
              <a:spcBef>
                <a:spcPts val="1000"/>
              </a:spcBef>
              <a:buClr>
                <a:schemeClr val="dk1"/>
              </a:buClr>
              <a:buSzPts val="1100"/>
            </a:pPr>
            <a:r>
              <a:rPr lang="en-US" sz="1600" dirty="0">
                <a:solidFill>
                  <a:schemeClr val="dk1"/>
                </a:solidFill>
                <a:latin typeface="Lato"/>
                <a:ea typeface="Lato"/>
                <a:cs typeface="Lato"/>
                <a:sym typeface="Lato"/>
              </a:rPr>
              <a:t>Since the option to forecast it isn’t available on the analytics tab, we haven’t forecasted it further. </a:t>
            </a:r>
            <a:endParaRPr lang="en-US" sz="1600" dirty="0" smtClean="0">
              <a:solidFill>
                <a:schemeClr val="dk1"/>
              </a:solidFill>
              <a:latin typeface="Lato"/>
              <a:ea typeface="Lato"/>
              <a:cs typeface="Lato"/>
              <a:sym typeface="Lato"/>
            </a:endParaRPr>
          </a:p>
          <a:p>
            <a:pPr lvl="0">
              <a:lnSpc>
                <a:spcPct val="114000"/>
              </a:lnSpc>
              <a:spcBef>
                <a:spcPts val="1000"/>
              </a:spcBef>
              <a:buClr>
                <a:schemeClr val="dk1"/>
              </a:buClr>
              <a:buSzPts val="1100"/>
            </a:pPr>
            <a:endParaRPr lang="en-US" sz="1600" b="0" i="0" u="none" strike="noStrike" cap="none" dirty="0" smtClean="0">
              <a:solidFill>
                <a:schemeClr val="dk1"/>
              </a:solidFill>
              <a:latin typeface="Lato"/>
              <a:ea typeface="Lato"/>
              <a:cs typeface="Lato"/>
              <a:sym typeface="Lato"/>
            </a:endParaRPr>
          </a:p>
          <a:p>
            <a:pPr lvl="0">
              <a:lnSpc>
                <a:spcPct val="114000"/>
              </a:lnSpc>
              <a:spcBef>
                <a:spcPts val="1000"/>
              </a:spcBef>
              <a:buClr>
                <a:schemeClr val="dk1"/>
              </a:buClr>
              <a:buSzPts val="1100"/>
            </a:pPr>
            <a:endParaRPr lang="en-US" sz="1600" dirty="0">
              <a:solidFill>
                <a:schemeClr val="dk1"/>
              </a:solidFill>
              <a:latin typeface="Lato"/>
              <a:ea typeface="Lato"/>
              <a:cs typeface="Lato"/>
              <a:sym typeface="Lato"/>
            </a:endParaRPr>
          </a:p>
          <a:p>
            <a:pPr lvl="0">
              <a:lnSpc>
                <a:spcPct val="114000"/>
              </a:lnSpc>
              <a:spcBef>
                <a:spcPts val="1000"/>
              </a:spcBef>
              <a:buClr>
                <a:schemeClr val="dk1"/>
              </a:buClr>
              <a:buSzPts val="1100"/>
            </a:pPr>
            <a:endParaRPr lang="en-US" sz="1600" b="0" i="0" u="none" strike="noStrike" cap="none" dirty="0" smtClean="0">
              <a:solidFill>
                <a:schemeClr val="dk1"/>
              </a:solidFill>
              <a:latin typeface="Lato"/>
              <a:ea typeface="Lato"/>
              <a:cs typeface="Lato"/>
              <a:sym typeface="Lato"/>
            </a:endParaRPr>
          </a:p>
          <a:p>
            <a:pPr lvl="0">
              <a:lnSpc>
                <a:spcPct val="114000"/>
              </a:lnSpc>
              <a:spcBef>
                <a:spcPts val="1000"/>
              </a:spcBef>
              <a:buClr>
                <a:schemeClr val="dk1"/>
              </a:buClr>
              <a:buSzPts val="1100"/>
            </a:pPr>
            <a:endParaRPr lang="en-US" sz="1600" dirty="0">
              <a:solidFill>
                <a:schemeClr val="dk1"/>
              </a:solidFill>
              <a:latin typeface="Lato"/>
              <a:ea typeface="Lato"/>
              <a:cs typeface="Lato"/>
              <a:sym typeface="Lato"/>
            </a:endParaRPr>
          </a:p>
          <a:p>
            <a:pPr lvl="0">
              <a:lnSpc>
                <a:spcPct val="114000"/>
              </a:lnSpc>
              <a:spcBef>
                <a:spcPts val="1000"/>
              </a:spcBef>
              <a:buClr>
                <a:schemeClr val="dk1"/>
              </a:buClr>
              <a:buSzPts val="1100"/>
            </a:pPr>
            <a:endParaRPr lang="en-US" sz="1600" b="0" i="0" u="none" strike="noStrike" cap="none" dirty="0" smtClean="0">
              <a:solidFill>
                <a:schemeClr val="dk1"/>
              </a:solidFill>
              <a:latin typeface="Lato"/>
              <a:ea typeface="Lato"/>
              <a:cs typeface="Lato"/>
              <a:sym typeface="Lato"/>
            </a:endParaRPr>
          </a:p>
          <a:p>
            <a:pPr lvl="0">
              <a:lnSpc>
                <a:spcPct val="114000"/>
              </a:lnSpc>
              <a:spcBef>
                <a:spcPts val="1000"/>
              </a:spcBef>
              <a:buClr>
                <a:schemeClr val="dk1"/>
              </a:buClr>
              <a:buSzPts val="1100"/>
            </a:pPr>
            <a:endParaRPr lang="en-US" sz="1600" b="0" i="0" u="none" strike="noStrike" cap="none" dirty="0">
              <a:solidFill>
                <a:schemeClr val="dk1"/>
              </a:solidFill>
              <a:latin typeface="Lato"/>
              <a:ea typeface="Lato"/>
              <a:cs typeface="Lato"/>
              <a:sym typeface="Lato"/>
            </a:endParaRPr>
          </a:p>
          <a:p>
            <a:pPr lvl="0">
              <a:lnSpc>
                <a:spcPct val="114000"/>
              </a:lnSpc>
              <a:spcBef>
                <a:spcPts val="1000"/>
              </a:spcBef>
              <a:buClr>
                <a:schemeClr val="dk1"/>
              </a:buClr>
              <a:buSzPts val="1100"/>
            </a:pPr>
            <a:endParaRPr lang="en-US" sz="1600" dirty="0" smtClean="0">
              <a:solidFill>
                <a:schemeClr val="dk1"/>
              </a:solidFill>
              <a:latin typeface="Lato"/>
              <a:ea typeface="Lato"/>
              <a:cs typeface="Lato"/>
              <a:sym typeface="Lato"/>
            </a:endParaRPr>
          </a:p>
          <a:p>
            <a:pPr lvl="0">
              <a:lnSpc>
                <a:spcPct val="114000"/>
              </a:lnSpc>
              <a:spcBef>
                <a:spcPts val="1000"/>
              </a:spcBef>
              <a:buClr>
                <a:schemeClr val="dk1"/>
              </a:buClr>
              <a:buSzPts val="1100"/>
            </a:pPr>
            <a:endParaRPr sz="1600" b="0" i="0" u="none" strike="noStrike" cap="none" dirty="0">
              <a:solidFill>
                <a:schemeClr val="dk1"/>
              </a:solidFill>
              <a:latin typeface="Lato"/>
              <a:ea typeface="Lato"/>
              <a:cs typeface="Lato"/>
              <a:sym typeface="Lato"/>
            </a:endParaRPr>
          </a:p>
        </p:txBody>
      </p:sp>
      <p:pic>
        <p:nvPicPr>
          <p:cNvPr id="6" name="Picture 5"/>
          <p:cNvPicPr/>
          <p:nvPr/>
        </p:nvPicPr>
        <p:blipFill>
          <a:blip r:embed="rId3"/>
          <a:stretch>
            <a:fillRect/>
          </a:stretch>
        </p:blipFill>
        <p:spPr>
          <a:xfrm>
            <a:off x="738045" y="1832779"/>
            <a:ext cx="5843823" cy="2458563"/>
          </a:xfrm>
          <a:prstGeom prst="rect">
            <a:avLst/>
          </a:prstGeom>
        </p:spPr>
      </p:pic>
    </p:spTree>
    <p:extLst>
      <p:ext uri="{BB962C8B-B14F-4D97-AF65-F5344CB8AC3E}">
        <p14:creationId xmlns:p14="http://schemas.microsoft.com/office/powerpoint/2010/main" val="16064161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794065" y="295592"/>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307818" y="905347"/>
            <a:ext cx="8492150" cy="3921236"/>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4000"/>
              </a:lnSpc>
              <a:spcBef>
                <a:spcPts val="0"/>
              </a:spcBef>
              <a:spcAft>
                <a:spcPts val="0"/>
              </a:spcAft>
              <a:buClr>
                <a:schemeClr val="dk1"/>
              </a:buClr>
              <a:buSzPct val="100000"/>
              <a:buFont typeface="+mj-lt"/>
              <a:buAutoNum type="arabicPeriod" startAt="6"/>
            </a:pPr>
            <a:r>
              <a:rPr lang="en-GB" sz="1500" b="1" i="0" u="none" strike="noStrike" cap="none" dirty="0" smtClean="0">
                <a:solidFill>
                  <a:schemeClr val="dk1"/>
                </a:solidFill>
                <a:latin typeface="Lato"/>
                <a:ea typeface="Lato"/>
                <a:cs typeface="Lato"/>
                <a:sym typeface="Lato"/>
              </a:rPr>
              <a:t>Marketing </a:t>
            </a:r>
            <a:r>
              <a:rPr lang="en-GB" sz="1500" b="1" i="0" u="none" strike="noStrike" cap="none" dirty="0">
                <a:solidFill>
                  <a:schemeClr val="dk1"/>
                </a:solidFill>
                <a:latin typeface="Lato"/>
                <a:ea typeface="Lato"/>
                <a:cs typeface="Lato"/>
                <a:sym typeface="Lato"/>
              </a:rPr>
              <a:t>Campaign Effectiveness: </a:t>
            </a:r>
            <a:r>
              <a:rPr lang="en-GB" sz="1500" b="0" i="0" u="none" strike="noStrike" cap="none" dirty="0">
                <a:solidFill>
                  <a:schemeClr val="dk1"/>
                </a:solidFill>
                <a:latin typeface="Lato"/>
                <a:ea typeface="Lato"/>
                <a:cs typeface="Lato"/>
                <a:sym typeface="Lato"/>
              </a:rPr>
              <a:t>How could you assess the impact of marketing campaigns on customer retention and acquisition within the dataset? What extra information would you need to solve this</a:t>
            </a:r>
            <a:r>
              <a:rPr lang="en-GB" sz="1500" b="0" i="0" u="none" strike="noStrike" cap="none" dirty="0" smtClean="0">
                <a:solidFill>
                  <a:schemeClr val="dk1"/>
                </a:solidFill>
                <a:latin typeface="Lato"/>
                <a:ea typeface="Lato"/>
                <a:cs typeface="Lato"/>
                <a:sym typeface="Lato"/>
              </a:rPr>
              <a:t>?</a:t>
            </a:r>
          </a:p>
          <a:p>
            <a:pPr marL="342900" marR="0" lvl="0" indent="-342900" algn="l" rtl="0">
              <a:lnSpc>
                <a:spcPct val="114000"/>
              </a:lnSpc>
              <a:spcBef>
                <a:spcPts val="0"/>
              </a:spcBef>
              <a:spcAft>
                <a:spcPts val="0"/>
              </a:spcAft>
              <a:buClr>
                <a:schemeClr val="dk1"/>
              </a:buClr>
              <a:buSzPct val="100000"/>
              <a:buFont typeface="+mj-lt"/>
              <a:buAutoNum type="arabicPeriod" startAt="6"/>
            </a:pPr>
            <a:endParaRPr lang="en-GB" sz="1500" dirty="0">
              <a:solidFill>
                <a:schemeClr val="dk1"/>
              </a:solidFill>
              <a:latin typeface="Lato"/>
              <a:ea typeface="Lato"/>
              <a:cs typeface="Lato"/>
              <a:sym typeface="Lato"/>
            </a:endParaRPr>
          </a:p>
          <a:p>
            <a:pPr lvl="0">
              <a:lnSpc>
                <a:spcPct val="114000"/>
              </a:lnSpc>
              <a:buClr>
                <a:schemeClr val="dk1"/>
              </a:buClr>
              <a:buSzPct val="100000"/>
            </a:pPr>
            <a:r>
              <a:rPr lang="en-US" sz="1500" b="1" dirty="0">
                <a:solidFill>
                  <a:schemeClr val="dk1"/>
                </a:solidFill>
                <a:latin typeface="Lato"/>
                <a:ea typeface="Lato"/>
                <a:cs typeface="Lato"/>
                <a:sym typeface="Lato"/>
              </a:rPr>
              <a:t>Approach</a:t>
            </a:r>
            <a:r>
              <a:rPr lang="en-US" sz="1500" dirty="0">
                <a:solidFill>
                  <a:schemeClr val="dk1"/>
                </a:solidFill>
                <a:latin typeface="Lato"/>
                <a:ea typeface="Lato"/>
                <a:cs typeface="Lato"/>
                <a:sym typeface="Lato"/>
              </a:rPr>
              <a:t> : </a:t>
            </a:r>
          </a:p>
          <a:p>
            <a:pPr lvl="0">
              <a:lnSpc>
                <a:spcPct val="114000"/>
              </a:lnSpc>
              <a:buClr>
                <a:schemeClr val="dk1"/>
              </a:buClr>
              <a:buSzPct val="100000"/>
            </a:pPr>
            <a:r>
              <a:rPr lang="en-US" sz="1500" dirty="0">
                <a:solidFill>
                  <a:schemeClr val="dk1"/>
                </a:solidFill>
                <a:latin typeface="Lato"/>
                <a:ea typeface="Lato"/>
                <a:cs typeface="Lato"/>
                <a:sym typeface="Lato"/>
              </a:rPr>
              <a:t>To assess the impact of marketing campaigns on customer retention and acquisition, you'll need to analyze how customers' behaviors and statuses (churned, retained, or acquired) are influenced by these campaigns. We have to define those key metrics .</a:t>
            </a:r>
          </a:p>
          <a:p>
            <a:pPr marR="0" lvl="0" algn="l" rtl="0">
              <a:lnSpc>
                <a:spcPct val="114000"/>
              </a:lnSpc>
              <a:spcBef>
                <a:spcPts val="0"/>
              </a:spcBef>
              <a:spcAft>
                <a:spcPts val="0"/>
              </a:spcAft>
              <a:buClr>
                <a:schemeClr val="dk1"/>
              </a:buClr>
              <a:buSzPct val="100000"/>
            </a:pPr>
            <a:endParaRPr lang="en-US" sz="1500" b="0" i="0" u="none" strike="noStrike" cap="none" dirty="0" smtClean="0">
              <a:solidFill>
                <a:schemeClr val="dk1"/>
              </a:solidFill>
              <a:latin typeface="Lato"/>
              <a:ea typeface="Lato"/>
              <a:cs typeface="Lato"/>
              <a:sym typeface="Lato"/>
            </a:endParaRPr>
          </a:p>
          <a:p>
            <a:pPr>
              <a:lnSpc>
                <a:spcPct val="114000"/>
              </a:lnSpc>
              <a:buClr>
                <a:schemeClr val="dk1"/>
              </a:buClr>
              <a:buSzPct val="100000"/>
            </a:pPr>
            <a:r>
              <a:rPr lang="en-GB" b="1" dirty="0" smtClean="0"/>
              <a:t>Retention Rate</a:t>
            </a:r>
            <a:r>
              <a:rPr lang="en-GB" dirty="0" smtClean="0"/>
              <a:t> = </a:t>
            </a:r>
            <a:r>
              <a:rPr lang="en-US" sz="1200" dirty="0">
                <a:solidFill>
                  <a:schemeClr val="dk1"/>
                </a:solidFill>
                <a:latin typeface="Lato"/>
                <a:ea typeface="Lato"/>
                <a:cs typeface="Lato"/>
              </a:rPr>
              <a:t>DIVIDE(</a:t>
            </a:r>
          </a:p>
          <a:p>
            <a:pPr>
              <a:lnSpc>
                <a:spcPct val="114000"/>
              </a:lnSpc>
              <a:buClr>
                <a:schemeClr val="dk1"/>
              </a:buClr>
              <a:buSzPct val="100000"/>
            </a:pPr>
            <a:r>
              <a:rPr lang="en-US" sz="1200" dirty="0">
                <a:solidFill>
                  <a:schemeClr val="dk1"/>
                </a:solidFill>
                <a:latin typeface="Lato"/>
                <a:ea typeface="Lato"/>
                <a:cs typeface="Lato"/>
              </a:rPr>
              <a:t>        COUNTROWS(FILTER(</a:t>
            </a:r>
            <a:r>
              <a:rPr lang="en-US" sz="1200" dirty="0" err="1">
                <a:solidFill>
                  <a:schemeClr val="dk1"/>
                </a:solidFill>
                <a:latin typeface="Lato"/>
                <a:ea typeface="Lato"/>
                <a:cs typeface="Lato"/>
              </a:rPr>
              <a:t>Bank_Churn</a:t>
            </a:r>
            <a:r>
              <a:rPr lang="en-US" sz="1200" dirty="0">
                <a:solidFill>
                  <a:schemeClr val="dk1"/>
                </a:solidFill>
                <a:latin typeface="Lato"/>
                <a:ea typeface="Lato"/>
                <a:cs typeface="Lato"/>
              </a:rPr>
              <a:t>, </a:t>
            </a:r>
            <a:r>
              <a:rPr lang="en-US" sz="1200" dirty="0" err="1">
                <a:solidFill>
                  <a:schemeClr val="dk1"/>
                </a:solidFill>
                <a:latin typeface="Lato"/>
                <a:ea typeface="Lato"/>
                <a:cs typeface="Lato"/>
              </a:rPr>
              <a:t>Bank_Churn</a:t>
            </a:r>
            <a:r>
              <a:rPr lang="en-US" sz="1200" dirty="0">
                <a:solidFill>
                  <a:schemeClr val="dk1"/>
                </a:solidFill>
                <a:latin typeface="Lato"/>
                <a:ea typeface="Lato"/>
                <a:cs typeface="Lato"/>
              </a:rPr>
              <a:t>[Exited or retained ] = "Yes")),</a:t>
            </a:r>
          </a:p>
          <a:p>
            <a:pPr>
              <a:lnSpc>
                <a:spcPct val="114000"/>
              </a:lnSpc>
              <a:buClr>
                <a:schemeClr val="dk1"/>
              </a:buClr>
              <a:buSzPct val="100000"/>
            </a:pPr>
            <a:r>
              <a:rPr lang="en-US" sz="1200" dirty="0">
                <a:solidFill>
                  <a:schemeClr val="dk1"/>
                </a:solidFill>
                <a:latin typeface="Lato"/>
                <a:ea typeface="Lato"/>
                <a:cs typeface="Lato"/>
              </a:rPr>
              <a:t>        COUNTROWS(</a:t>
            </a:r>
            <a:r>
              <a:rPr lang="en-US" sz="1200" dirty="0" err="1">
                <a:solidFill>
                  <a:schemeClr val="dk1"/>
                </a:solidFill>
                <a:latin typeface="Lato"/>
                <a:ea typeface="Lato"/>
                <a:cs typeface="Lato"/>
              </a:rPr>
              <a:t>Bank_Churn</a:t>
            </a:r>
            <a:r>
              <a:rPr lang="en-US" sz="1200" dirty="0">
                <a:solidFill>
                  <a:schemeClr val="dk1"/>
                </a:solidFill>
                <a:latin typeface="Lato"/>
                <a:ea typeface="Lato"/>
                <a:cs typeface="Lato"/>
              </a:rPr>
              <a:t>)</a:t>
            </a:r>
          </a:p>
          <a:p>
            <a:pPr>
              <a:lnSpc>
                <a:spcPct val="114000"/>
              </a:lnSpc>
              <a:buClr>
                <a:schemeClr val="dk1"/>
              </a:buClr>
              <a:buSzPct val="100000"/>
            </a:pPr>
            <a:r>
              <a:rPr lang="en-US" sz="1200" dirty="0">
                <a:solidFill>
                  <a:schemeClr val="dk1"/>
                </a:solidFill>
                <a:latin typeface="Lato"/>
                <a:ea typeface="Lato"/>
                <a:cs typeface="Lato"/>
              </a:rPr>
              <a:t>    )</a:t>
            </a:r>
          </a:p>
          <a:p>
            <a:pPr>
              <a:lnSpc>
                <a:spcPct val="114000"/>
              </a:lnSpc>
              <a:buClr>
                <a:schemeClr val="dk1"/>
              </a:buClr>
              <a:buSzPct val="100000"/>
            </a:pPr>
            <a:endParaRPr lang="en-US" dirty="0"/>
          </a:p>
          <a:p>
            <a:pPr>
              <a:lnSpc>
                <a:spcPct val="114000"/>
              </a:lnSpc>
              <a:buClr>
                <a:schemeClr val="dk1"/>
              </a:buClr>
              <a:buSzPct val="100000"/>
            </a:pPr>
            <a:endParaRPr lang="en-IN" dirty="0"/>
          </a:p>
        </p:txBody>
      </p:sp>
      <p:pic>
        <p:nvPicPr>
          <p:cNvPr id="4" name="Picture 3"/>
          <p:cNvPicPr/>
          <p:nvPr/>
        </p:nvPicPr>
        <p:blipFill>
          <a:blip r:embed="rId3"/>
          <a:stretch>
            <a:fillRect/>
          </a:stretch>
        </p:blipFill>
        <p:spPr>
          <a:xfrm>
            <a:off x="6222370" y="3328184"/>
            <a:ext cx="2299580" cy="1252819"/>
          </a:xfrm>
          <a:prstGeom prst="rect">
            <a:avLst/>
          </a:prstGeom>
        </p:spPr>
      </p:pic>
    </p:spTree>
    <p:extLst>
      <p:ext uri="{BB962C8B-B14F-4D97-AF65-F5344CB8AC3E}">
        <p14:creationId xmlns:p14="http://schemas.microsoft.com/office/powerpoint/2010/main" val="1129906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7"/>
          <p:cNvSpPr txBox="1"/>
          <p:nvPr/>
        </p:nvSpPr>
        <p:spPr>
          <a:xfrm>
            <a:off x="338550" y="533475"/>
            <a:ext cx="846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0" name="Google Shape;90;p7"/>
          <p:cNvSpPr txBox="1"/>
          <p:nvPr/>
        </p:nvSpPr>
        <p:spPr>
          <a:xfrm>
            <a:off x="338550" y="722811"/>
            <a:ext cx="8654700" cy="3947589"/>
          </a:xfrm>
          <a:prstGeom prst="rect">
            <a:avLst/>
          </a:prstGeom>
          <a:noFill/>
          <a:ln>
            <a:noFill/>
          </a:ln>
        </p:spPr>
        <p:txBody>
          <a:bodyPr spcFirstLastPara="1" wrap="square" lIns="91425" tIns="91425" rIns="91425" bIns="91425" anchor="t" anchorCtr="0">
            <a:noAutofit/>
          </a:bodyPr>
          <a:lstStyle/>
          <a:p>
            <a:pPr fontAlgn="base">
              <a:buFont typeface="Arial" panose="020B0604020202020204" pitchFamily="34" charset="0"/>
              <a:buChar char="•"/>
            </a:pPr>
            <a:r>
              <a:rPr lang="en-US" b="1" dirty="0" err="1">
                <a:latin typeface="Lato" panose="020B0604020202020204" charset="0"/>
              </a:rPr>
              <a:t>IsActiveMember</a:t>
            </a:r>
            <a:r>
              <a:rPr lang="en-US" b="1" dirty="0">
                <a:latin typeface="Lato" panose="020B0604020202020204" charset="0"/>
              </a:rPr>
              <a:t>:</a:t>
            </a:r>
            <a:r>
              <a:rPr lang="en-US" dirty="0">
                <a:latin typeface="Lato" panose="020B0604020202020204" charset="0"/>
              </a:rPr>
              <a:t> active customers are less likely to leave the bank (as per the criteria defined by the bank for identifying the activeness).</a:t>
            </a:r>
            <a:endParaRPr lang="en-US" b="1" dirty="0">
              <a:latin typeface="Arial" panose="020B0604020202020204" pitchFamily="34" charset="0"/>
            </a:endParaRPr>
          </a:p>
          <a:p>
            <a:pPr marL="742950" lvl="1" indent="-285750" fontAlgn="base">
              <a:buFont typeface="Arial" panose="020B0604020202020204" pitchFamily="34" charset="0"/>
              <a:buChar char="•"/>
            </a:pPr>
            <a:r>
              <a:rPr lang="en-US" dirty="0">
                <a:latin typeface="Lato" panose="020B0604020202020204" charset="0"/>
              </a:rPr>
              <a:t>1 represents Active Member</a:t>
            </a:r>
            <a:endParaRPr lang="en-US" dirty="0">
              <a:latin typeface="Arial" panose="020B0604020202020204" pitchFamily="34" charset="0"/>
            </a:endParaRPr>
          </a:p>
          <a:p>
            <a:pPr marL="742950" lvl="1" indent="-285750" fontAlgn="base">
              <a:buFont typeface="Arial" panose="020B0604020202020204" pitchFamily="34" charset="0"/>
              <a:buChar char="•"/>
            </a:pPr>
            <a:r>
              <a:rPr lang="en-US" dirty="0">
                <a:latin typeface="Lato" panose="020B0604020202020204" charset="0"/>
              </a:rPr>
              <a:t>0 represents Inactive Member</a:t>
            </a:r>
            <a:endParaRPr lang="en-US" dirty="0">
              <a:latin typeface="Arial" panose="020B0604020202020204" pitchFamily="34" charset="0"/>
            </a:endParaRPr>
          </a:p>
          <a:p>
            <a:pPr fontAlgn="base">
              <a:spcBef>
                <a:spcPts val="1000"/>
              </a:spcBef>
              <a:buFont typeface="Arial" panose="020B0604020202020204" pitchFamily="34" charset="0"/>
              <a:buChar char="•"/>
            </a:pPr>
            <a:r>
              <a:rPr lang="en-US" b="1" dirty="0">
                <a:latin typeface="Lato" panose="020B0604020202020204" charset="0"/>
              </a:rPr>
              <a:t>Estimated Salary: </a:t>
            </a:r>
            <a:r>
              <a:rPr lang="en-US" dirty="0">
                <a:latin typeface="Lato" panose="020B0604020202020204" charset="0"/>
              </a:rPr>
              <a:t>as with balance, people with lower salaries are more likely to leave the bank compared to those with higher salaries.</a:t>
            </a:r>
            <a:endParaRPr lang="en-US" b="1" dirty="0">
              <a:latin typeface="Arial" panose="020B0604020202020204" pitchFamily="34" charset="0"/>
            </a:endParaRPr>
          </a:p>
          <a:p>
            <a:pPr fontAlgn="base">
              <a:spcBef>
                <a:spcPts val="1000"/>
              </a:spcBef>
              <a:buFont typeface="Arial" panose="020B0604020202020204" pitchFamily="34" charset="0"/>
              <a:buChar char="•"/>
            </a:pPr>
            <a:r>
              <a:rPr lang="en-US" b="1" dirty="0">
                <a:latin typeface="Lato" panose="020B0604020202020204" charset="0"/>
              </a:rPr>
              <a:t>Exited:</a:t>
            </a:r>
            <a:r>
              <a:rPr lang="en-US" dirty="0">
                <a:latin typeface="Lato" panose="020B0604020202020204" charset="0"/>
              </a:rPr>
              <a:t> whether or not the customer left the bank.</a:t>
            </a:r>
            <a:endParaRPr lang="en-US" b="1" dirty="0">
              <a:latin typeface="Arial" panose="020B0604020202020204" pitchFamily="34" charset="0"/>
            </a:endParaRPr>
          </a:p>
          <a:p>
            <a:pPr marL="742950" lvl="1" indent="-285750" fontAlgn="base">
              <a:buFont typeface="Arial" panose="020B0604020202020204" pitchFamily="34" charset="0"/>
              <a:buChar char="•"/>
            </a:pPr>
            <a:r>
              <a:rPr lang="en-US" dirty="0">
                <a:latin typeface="Lato" panose="020B0604020202020204" charset="0"/>
              </a:rPr>
              <a:t>0 represents Retain </a:t>
            </a:r>
            <a:endParaRPr lang="en-US" dirty="0">
              <a:latin typeface="Arial" panose="020B0604020202020204" pitchFamily="34" charset="0"/>
            </a:endParaRPr>
          </a:p>
          <a:p>
            <a:pPr marL="742950" lvl="1" indent="-285750" fontAlgn="base">
              <a:buFont typeface="Arial" panose="020B0604020202020204" pitchFamily="34" charset="0"/>
              <a:buChar char="•"/>
            </a:pPr>
            <a:r>
              <a:rPr lang="en-US" dirty="0">
                <a:latin typeface="Lato" panose="020B0604020202020204" charset="0"/>
              </a:rPr>
              <a:t>1 represents Exit</a:t>
            </a:r>
            <a:endParaRPr lang="en-US" dirty="0">
              <a:latin typeface="Arial" panose="020B0604020202020204" pitchFamily="34" charset="0"/>
            </a:endParaRPr>
          </a:p>
          <a:p>
            <a:pPr fontAlgn="base">
              <a:spcBef>
                <a:spcPts val="1000"/>
              </a:spcBef>
              <a:spcAft>
                <a:spcPts val="1000"/>
              </a:spcAft>
              <a:buFont typeface="Arial" panose="020B0604020202020204" pitchFamily="34" charset="0"/>
              <a:buChar char="•"/>
            </a:pPr>
            <a:r>
              <a:rPr lang="en-US" b="1" dirty="0">
                <a:latin typeface="Lato" panose="020B0604020202020204" charset="0"/>
              </a:rPr>
              <a:t>Bank DOJ:</a:t>
            </a:r>
            <a:r>
              <a:rPr lang="en-US" dirty="0">
                <a:latin typeface="Lato" panose="020B0604020202020204" charset="0"/>
              </a:rPr>
              <a:t> date when the Customer associated/joined  with the bank.</a:t>
            </a:r>
            <a:endParaRPr lang="en-US" b="1" dirty="0">
              <a:latin typeface="Arial" panose="020B0604020202020204" pitchFamily="34" charset="0"/>
            </a:endParaRPr>
          </a:p>
          <a:p>
            <a:pPr marL="914400" marR="0" lvl="0" indent="45720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 name="Google Shape;71;p4"/>
          <p:cNvSpPr txBox="1"/>
          <p:nvPr/>
        </p:nvSpPr>
        <p:spPr>
          <a:xfrm>
            <a:off x="441990" y="261111"/>
            <a:ext cx="8138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GB" sz="1800" b="0" i="0" u="none" strike="noStrike" cap="none" dirty="0">
                <a:solidFill>
                  <a:schemeClr val="dk1"/>
                </a:solidFill>
                <a:latin typeface="Lato"/>
                <a:ea typeface="Lato"/>
                <a:cs typeface="Lato"/>
                <a:sym typeface="Lato"/>
              </a:rPr>
              <a:t>The image above displays details about Bank Customer data, including:</a:t>
            </a:r>
            <a:endParaRPr sz="1800" b="0" i="0" u="none" strike="noStrike" cap="none" dirty="0">
              <a:solidFill>
                <a:schemeClr val="dk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558675" y="191237"/>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5" name="Rectangle 4"/>
          <p:cNvSpPr/>
          <p:nvPr/>
        </p:nvSpPr>
        <p:spPr>
          <a:xfrm>
            <a:off x="276131" y="826865"/>
            <a:ext cx="8116432" cy="3801041"/>
          </a:xfrm>
          <a:prstGeom prst="rect">
            <a:avLst/>
          </a:prstGeom>
        </p:spPr>
        <p:txBody>
          <a:bodyPr wrap="square">
            <a:spAutoFit/>
          </a:bodyPr>
          <a:lstStyle/>
          <a:p>
            <a:r>
              <a:rPr lang="en-GB" sz="1500" dirty="0">
                <a:solidFill>
                  <a:schemeClr val="dk1"/>
                </a:solidFill>
                <a:latin typeface="Lato"/>
                <a:ea typeface="Lato"/>
                <a:cs typeface="Lato"/>
              </a:rPr>
              <a:t>The extra information we are going to need is of Marketing  campaigns in the data. If we have those information we can derive some comparative insights about before and after those marketing </a:t>
            </a:r>
            <a:r>
              <a:rPr lang="en-GB" sz="1500" dirty="0" err="1">
                <a:solidFill>
                  <a:schemeClr val="dk1"/>
                </a:solidFill>
                <a:latin typeface="Lato"/>
                <a:ea typeface="Lato"/>
                <a:cs typeface="Lato"/>
              </a:rPr>
              <a:t>compaigns</a:t>
            </a:r>
            <a:r>
              <a:rPr lang="en-GB" sz="1500" dirty="0">
                <a:solidFill>
                  <a:schemeClr val="dk1"/>
                </a:solidFill>
                <a:latin typeface="Lato"/>
                <a:ea typeface="Lato"/>
                <a:cs typeface="Lato"/>
              </a:rPr>
              <a:t>. Acquisition information , Churned </a:t>
            </a:r>
            <a:r>
              <a:rPr lang="en-GB" sz="1500" dirty="0" smtClean="0">
                <a:solidFill>
                  <a:schemeClr val="dk1"/>
                </a:solidFill>
                <a:latin typeface="Lato"/>
                <a:ea typeface="Lato"/>
                <a:cs typeface="Lato"/>
              </a:rPr>
              <a:t>information.</a:t>
            </a:r>
            <a:endParaRPr lang="en-GB" sz="1500" dirty="0">
              <a:solidFill>
                <a:schemeClr val="dk1"/>
              </a:solidFill>
              <a:latin typeface="Lato"/>
              <a:ea typeface="Lato"/>
              <a:cs typeface="Lato"/>
            </a:endParaRPr>
          </a:p>
          <a:p>
            <a:endParaRPr lang="en-GB" dirty="0">
              <a:latin typeface="Arial" panose="020B0604020202020204" pitchFamily="34" charset="0"/>
            </a:endParaRPr>
          </a:p>
          <a:p>
            <a:endParaRPr lang="en-GB" dirty="0" smtClean="0">
              <a:latin typeface="Arial" panose="020B0604020202020204" pitchFamily="34" charset="0"/>
            </a:endParaRPr>
          </a:p>
          <a:p>
            <a:endParaRPr lang="en-GB" dirty="0">
              <a:latin typeface="Arial" panose="020B0604020202020204" pitchFamily="34" charset="0"/>
            </a:endParaRPr>
          </a:p>
          <a:p>
            <a:endParaRPr lang="en-GB" dirty="0" smtClean="0">
              <a:latin typeface="Arial" panose="020B0604020202020204" pitchFamily="34" charset="0"/>
            </a:endParaRPr>
          </a:p>
          <a:p>
            <a:endParaRPr lang="en-GB" dirty="0">
              <a:latin typeface="Arial" panose="020B0604020202020204" pitchFamily="34" charset="0"/>
            </a:endParaRPr>
          </a:p>
          <a:p>
            <a:endParaRPr lang="en-GB" dirty="0" smtClean="0">
              <a:latin typeface="Arial" panose="020B0604020202020204" pitchFamily="34" charset="0"/>
            </a:endParaRPr>
          </a:p>
          <a:p>
            <a:endParaRPr lang="en-GB" dirty="0" smtClean="0">
              <a:latin typeface="Arial" panose="020B0604020202020204" pitchFamily="34" charset="0"/>
            </a:endParaRPr>
          </a:p>
          <a:p>
            <a:endParaRPr lang="en-GB" dirty="0">
              <a:latin typeface="Arial" panose="020B0604020202020204" pitchFamily="34" charset="0"/>
            </a:endParaRPr>
          </a:p>
          <a:p>
            <a:endParaRPr lang="en-GB" dirty="0">
              <a:latin typeface="Arial" panose="020B0604020202020204" pitchFamily="34" charset="0"/>
            </a:endParaRPr>
          </a:p>
          <a:p>
            <a:endParaRPr lang="en-GB" dirty="0" smtClean="0">
              <a:latin typeface="Arial" panose="020B0604020202020204" pitchFamily="34" charset="0"/>
            </a:endParaRPr>
          </a:p>
          <a:p>
            <a:endParaRPr lang="en-GB" dirty="0" smtClean="0">
              <a:latin typeface="Arial" panose="020B0604020202020204" pitchFamily="34" charset="0"/>
            </a:endParaRPr>
          </a:p>
          <a:p>
            <a:endParaRPr lang="en-GB" dirty="0" smtClean="0">
              <a:latin typeface="Arial" panose="020B0604020202020204" pitchFamily="34" charset="0"/>
            </a:endParaRPr>
          </a:p>
          <a:p>
            <a:endParaRPr lang="en-GB" dirty="0">
              <a:latin typeface="Arial" panose="020B0604020202020204" pitchFamily="34" charset="0"/>
            </a:endParaRPr>
          </a:p>
          <a:p>
            <a:endParaRPr lang="en-IN" dirty="0"/>
          </a:p>
        </p:txBody>
      </p:sp>
      <p:pic>
        <p:nvPicPr>
          <p:cNvPr id="8" name="Picture 7"/>
          <p:cNvPicPr/>
          <p:nvPr/>
        </p:nvPicPr>
        <p:blipFill>
          <a:blip r:embed="rId3"/>
          <a:stretch>
            <a:fillRect/>
          </a:stretch>
        </p:blipFill>
        <p:spPr>
          <a:xfrm>
            <a:off x="3150984" y="1746146"/>
            <a:ext cx="5105400" cy="3081655"/>
          </a:xfrm>
          <a:prstGeom prst="rect">
            <a:avLst/>
          </a:prstGeom>
        </p:spPr>
      </p:pic>
    </p:spTree>
    <p:extLst>
      <p:ext uri="{BB962C8B-B14F-4D97-AF65-F5344CB8AC3E}">
        <p14:creationId xmlns:p14="http://schemas.microsoft.com/office/powerpoint/2010/main" val="40169093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794065" y="295592"/>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307818" y="905347"/>
            <a:ext cx="8214132" cy="4135076"/>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4000"/>
              </a:lnSpc>
              <a:spcBef>
                <a:spcPts val="1000"/>
              </a:spcBef>
              <a:spcAft>
                <a:spcPts val="0"/>
              </a:spcAft>
              <a:buClr>
                <a:schemeClr val="dk1"/>
              </a:buClr>
              <a:buSzPct val="100000"/>
              <a:buFont typeface="+mj-lt"/>
              <a:buAutoNum type="arabicPeriod" startAt="7"/>
            </a:pPr>
            <a:r>
              <a:rPr lang="en-GB" sz="1500" b="1" i="0" u="none" strike="noStrike" cap="none" dirty="0" smtClean="0">
                <a:solidFill>
                  <a:schemeClr val="dk1"/>
                </a:solidFill>
                <a:latin typeface="Lato"/>
                <a:ea typeface="Lato"/>
                <a:cs typeface="Lato"/>
                <a:sym typeface="Lato"/>
              </a:rPr>
              <a:t>Customer </a:t>
            </a:r>
            <a:r>
              <a:rPr lang="en-GB" sz="1500" b="1" i="0" u="none" strike="noStrike" cap="none" dirty="0">
                <a:solidFill>
                  <a:schemeClr val="dk1"/>
                </a:solidFill>
                <a:latin typeface="Lato"/>
                <a:ea typeface="Lato"/>
                <a:cs typeface="Lato"/>
                <a:sym typeface="Lato"/>
              </a:rPr>
              <a:t>Exit Reasons Exploration:</a:t>
            </a:r>
            <a:r>
              <a:rPr lang="en-GB" sz="1500" b="0" i="0" u="none" strike="noStrike" cap="none" dirty="0">
                <a:solidFill>
                  <a:schemeClr val="dk1"/>
                </a:solidFill>
                <a:latin typeface="Lato"/>
                <a:ea typeface="Lato"/>
                <a:cs typeface="Lato"/>
                <a:sym typeface="Lato"/>
              </a:rPr>
              <a:t> Can you identify common characteristics or trends</a:t>
            </a:r>
            <a:r>
              <a:rPr lang="en-GB" sz="1500" b="1" i="0" u="none" strike="noStrike" cap="none" dirty="0">
                <a:solidFill>
                  <a:schemeClr val="dk1"/>
                </a:solidFill>
                <a:latin typeface="Lato"/>
                <a:ea typeface="Lato"/>
                <a:cs typeface="Lato"/>
                <a:sym typeface="Lato"/>
              </a:rPr>
              <a:t> </a:t>
            </a:r>
            <a:r>
              <a:rPr lang="en-GB" sz="1500" b="0" i="0" u="none" strike="noStrike" cap="none" dirty="0">
                <a:solidFill>
                  <a:schemeClr val="dk1"/>
                </a:solidFill>
                <a:latin typeface="Lato"/>
                <a:ea typeface="Lato"/>
                <a:cs typeface="Lato"/>
                <a:sym typeface="Lato"/>
              </a:rPr>
              <a:t>among customers who have exited that could explain their reasons for leaving</a:t>
            </a:r>
            <a:r>
              <a:rPr lang="en-GB" sz="1500" b="0" i="0" u="none" strike="noStrike" cap="none" dirty="0" smtClean="0">
                <a:solidFill>
                  <a:schemeClr val="dk1"/>
                </a:solidFill>
                <a:latin typeface="Lato"/>
                <a:ea typeface="Lato"/>
                <a:cs typeface="Lato"/>
                <a:sym typeface="Lato"/>
              </a:rPr>
              <a:t>?</a:t>
            </a:r>
          </a:p>
          <a:p>
            <a:pPr lvl="0">
              <a:lnSpc>
                <a:spcPct val="114000"/>
              </a:lnSpc>
              <a:spcBef>
                <a:spcPts val="1000"/>
              </a:spcBef>
              <a:buClr>
                <a:schemeClr val="dk1"/>
              </a:buClr>
              <a:buSzPct val="100000"/>
            </a:pPr>
            <a:r>
              <a:rPr lang="en-US" sz="1600" dirty="0">
                <a:solidFill>
                  <a:schemeClr val="dk1"/>
                </a:solidFill>
                <a:latin typeface="Lato"/>
                <a:ea typeface="Lato"/>
                <a:cs typeface="Lato"/>
                <a:sym typeface="Lato"/>
              </a:rPr>
              <a:t>To identify common characteristics or trends among customers who have exited, you can analyze various attributes of these customers and compare them with those who have stayed. This analysis will help uncover patterns that could explain why customers are leaving. Here’s how you can approach this</a:t>
            </a:r>
            <a:r>
              <a:rPr lang="en-US" sz="1600" dirty="0" smtClean="0">
                <a:solidFill>
                  <a:schemeClr val="dk1"/>
                </a:solidFill>
                <a:latin typeface="Lato"/>
                <a:ea typeface="Lato"/>
                <a:cs typeface="Lato"/>
                <a:sym typeface="Lato"/>
              </a:rPr>
              <a:t>:</a:t>
            </a:r>
          </a:p>
          <a:p>
            <a:pPr lvl="0">
              <a:lnSpc>
                <a:spcPct val="114000"/>
              </a:lnSpc>
              <a:spcBef>
                <a:spcPts val="1000"/>
              </a:spcBef>
              <a:buClr>
                <a:schemeClr val="dk1"/>
              </a:buClr>
              <a:buSzPct val="100000"/>
            </a:pPr>
            <a:endParaRPr lang="en-US" sz="1600" b="0" i="0" u="none" strike="noStrike" cap="none" dirty="0">
              <a:solidFill>
                <a:schemeClr val="dk1"/>
              </a:solidFill>
              <a:latin typeface="Lato"/>
              <a:ea typeface="Lato"/>
              <a:cs typeface="Lato"/>
              <a:sym typeface="Lato"/>
            </a:endParaRPr>
          </a:p>
          <a:p>
            <a:pPr lvl="0">
              <a:lnSpc>
                <a:spcPct val="114000"/>
              </a:lnSpc>
              <a:spcBef>
                <a:spcPts val="1000"/>
              </a:spcBef>
              <a:buClr>
                <a:schemeClr val="dk1"/>
              </a:buClr>
              <a:buSzPct val="100000"/>
            </a:pPr>
            <a:endParaRPr lang="en-US" sz="1600" dirty="0" smtClean="0">
              <a:solidFill>
                <a:schemeClr val="dk1"/>
              </a:solidFill>
              <a:latin typeface="Lato"/>
              <a:ea typeface="Lato"/>
              <a:cs typeface="Lato"/>
              <a:sym typeface="Lato"/>
            </a:endParaRPr>
          </a:p>
          <a:p>
            <a:pPr lvl="0">
              <a:lnSpc>
                <a:spcPct val="114000"/>
              </a:lnSpc>
              <a:spcBef>
                <a:spcPts val="1000"/>
              </a:spcBef>
              <a:buClr>
                <a:schemeClr val="dk1"/>
              </a:buClr>
              <a:buSzPct val="100000"/>
            </a:pPr>
            <a:endParaRPr lang="en-US" sz="1600" b="0" i="0" u="none" strike="noStrike" cap="none" dirty="0">
              <a:solidFill>
                <a:schemeClr val="dk1"/>
              </a:solidFill>
              <a:latin typeface="Lato"/>
              <a:ea typeface="Lato"/>
              <a:cs typeface="Lato"/>
              <a:sym typeface="Lato"/>
            </a:endParaRPr>
          </a:p>
          <a:p>
            <a:pPr lvl="0">
              <a:lnSpc>
                <a:spcPct val="114000"/>
              </a:lnSpc>
              <a:spcBef>
                <a:spcPts val="1000"/>
              </a:spcBef>
              <a:buClr>
                <a:schemeClr val="dk1"/>
              </a:buClr>
              <a:buSzPct val="100000"/>
            </a:pPr>
            <a:endParaRPr lang="en-US" sz="1600" dirty="0" smtClean="0">
              <a:solidFill>
                <a:schemeClr val="dk1"/>
              </a:solidFill>
              <a:latin typeface="Lato"/>
              <a:ea typeface="Lato"/>
              <a:cs typeface="Lato"/>
              <a:sym typeface="Lato"/>
            </a:endParaRPr>
          </a:p>
          <a:p>
            <a:pPr lvl="0">
              <a:lnSpc>
                <a:spcPct val="114000"/>
              </a:lnSpc>
              <a:spcBef>
                <a:spcPts val="1000"/>
              </a:spcBef>
              <a:buClr>
                <a:schemeClr val="dk1"/>
              </a:buClr>
              <a:buSzPct val="100000"/>
            </a:pPr>
            <a:endParaRPr sz="1600" b="0"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4490519" y="2725093"/>
            <a:ext cx="4031431" cy="2167127"/>
          </a:xfrm>
          <a:prstGeom prst="rect">
            <a:avLst/>
          </a:prstGeom>
        </p:spPr>
      </p:pic>
    </p:spTree>
    <p:extLst>
      <p:ext uri="{BB962C8B-B14F-4D97-AF65-F5344CB8AC3E}">
        <p14:creationId xmlns:p14="http://schemas.microsoft.com/office/powerpoint/2010/main" val="33228899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794065" y="295592"/>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307818" y="905347"/>
            <a:ext cx="8214132" cy="3865259"/>
          </a:xfrm>
          <a:prstGeom prst="rect">
            <a:avLst/>
          </a:prstGeom>
          <a:noFill/>
          <a:ln>
            <a:noFill/>
          </a:ln>
        </p:spPr>
        <p:txBody>
          <a:bodyPr spcFirstLastPara="1" wrap="square" lIns="91425" tIns="91425" rIns="91425" bIns="91425" anchor="t" anchorCtr="0">
            <a:spAutoFit/>
          </a:bodyPr>
          <a:lstStyle/>
          <a:p>
            <a:pPr marR="0" lvl="0" algn="l" rtl="0">
              <a:lnSpc>
                <a:spcPct val="114000"/>
              </a:lnSpc>
              <a:spcBef>
                <a:spcPts val="1000"/>
              </a:spcBef>
              <a:spcAft>
                <a:spcPts val="0"/>
              </a:spcAft>
              <a:buClr>
                <a:schemeClr val="dk1"/>
              </a:buClr>
              <a:buSzPct val="100000"/>
            </a:pPr>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dirty="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dirty="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dirty="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dirty="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sz="1600" b="0"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494122" y="868562"/>
            <a:ext cx="3416975" cy="2454059"/>
          </a:xfrm>
          <a:prstGeom prst="rect">
            <a:avLst/>
          </a:prstGeom>
        </p:spPr>
      </p:pic>
      <p:pic>
        <p:nvPicPr>
          <p:cNvPr id="5" name="Picture 4"/>
          <p:cNvPicPr/>
          <p:nvPr/>
        </p:nvPicPr>
        <p:blipFill>
          <a:blip r:embed="rId4"/>
          <a:stretch>
            <a:fillRect/>
          </a:stretch>
        </p:blipFill>
        <p:spPr>
          <a:xfrm>
            <a:off x="4253808" y="2046082"/>
            <a:ext cx="3444253" cy="2553077"/>
          </a:xfrm>
          <a:prstGeom prst="rect">
            <a:avLst/>
          </a:prstGeom>
        </p:spPr>
      </p:pic>
    </p:spTree>
    <p:extLst>
      <p:ext uri="{BB962C8B-B14F-4D97-AF65-F5344CB8AC3E}">
        <p14:creationId xmlns:p14="http://schemas.microsoft.com/office/powerpoint/2010/main" val="11115034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468141" y="123576"/>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253497" y="733331"/>
            <a:ext cx="8268453" cy="4317690"/>
          </a:xfrm>
          <a:prstGeom prst="rect">
            <a:avLst/>
          </a:prstGeom>
          <a:noFill/>
          <a:ln>
            <a:noFill/>
          </a:ln>
        </p:spPr>
        <p:txBody>
          <a:bodyPr spcFirstLastPara="1" wrap="square" lIns="91425" tIns="91425" rIns="91425" bIns="91425" anchor="t" anchorCtr="0">
            <a:spAutoFit/>
          </a:bodyPr>
          <a:lstStyle/>
          <a:p>
            <a:r>
              <a:rPr lang="en-GB" dirty="0" smtClean="0"/>
              <a:t>As </a:t>
            </a:r>
            <a:r>
              <a:rPr lang="en-GB" dirty="0"/>
              <a:t>we seen from the above reports/visualizations that the customers have exited are usually having less number of resources comparing to the one who are retained . </a:t>
            </a:r>
            <a:endParaRPr lang="en-IN" dirty="0"/>
          </a:p>
          <a:p>
            <a:r>
              <a:rPr lang="en-GB" dirty="0"/>
              <a:t/>
            </a:r>
            <a:br>
              <a:rPr lang="en-GB" dirty="0"/>
            </a:br>
            <a:r>
              <a:rPr lang="en-GB" dirty="0"/>
              <a:t>They have less number of products , their balance , estimated salary , credit score all are less comparing to the one who are retained. </a:t>
            </a:r>
            <a:br>
              <a:rPr lang="en-GB" dirty="0"/>
            </a:br>
            <a:r>
              <a:rPr lang="en-GB" dirty="0"/>
              <a:t>It may be tough for them to </a:t>
            </a:r>
            <a:r>
              <a:rPr lang="en-GB" dirty="0" err="1"/>
              <a:t>to</a:t>
            </a:r>
            <a:r>
              <a:rPr lang="en-GB" dirty="0"/>
              <a:t> be the bank customer with less number of resources and there is some charges are levied on by the bank as well. It can be one of the reason for them to exit . </a:t>
            </a:r>
            <a:endParaRPr lang="en-GB" dirty="0" smtClean="0"/>
          </a:p>
          <a:p>
            <a:endParaRPr lang="en-GB" sz="1600" b="0" i="0" u="none" strike="noStrike" cap="none" dirty="0">
              <a:solidFill>
                <a:schemeClr val="dk1"/>
              </a:solidFill>
              <a:latin typeface="Lato"/>
              <a:ea typeface="Lato"/>
              <a:cs typeface="Lato"/>
              <a:sym typeface="Lato"/>
            </a:endParaRPr>
          </a:p>
          <a:p>
            <a:endParaRPr lang="en-GB" sz="1600" dirty="0" smtClean="0">
              <a:solidFill>
                <a:schemeClr val="dk1"/>
              </a:solidFill>
              <a:latin typeface="Lato"/>
              <a:ea typeface="Lato"/>
              <a:cs typeface="Lato"/>
              <a:sym typeface="Lato"/>
            </a:endParaRPr>
          </a:p>
          <a:p>
            <a:endParaRPr lang="en-GB" sz="1600" b="0" i="0" u="none" strike="noStrike" cap="none" dirty="0">
              <a:solidFill>
                <a:schemeClr val="dk1"/>
              </a:solidFill>
              <a:latin typeface="Lato"/>
              <a:ea typeface="Lato"/>
              <a:cs typeface="Lato"/>
              <a:sym typeface="Lato"/>
            </a:endParaRPr>
          </a:p>
          <a:p>
            <a:endParaRPr lang="en-GB" sz="1600" dirty="0" smtClean="0">
              <a:solidFill>
                <a:schemeClr val="dk1"/>
              </a:solidFill>
              <a:latin typeface="Lato"/>
              <a:ea typeface="Lato"/>
              <a:cs typeface="Lato"/>
              <a:sym typeface="Lato"/>
            </a:endParaRPr>
          </a:p>
          <a:p>
            <a:endParaRPr lang="en-GB" sz="1600" b="0" i="0" u="none" strike="noStrike" cap="none" dirty="0" smtClean="0">
              <a:solidFill>
                <a:schemeClr val="dk1"/>
              </a:solidFill>
              <a:latin typeface="Lato"/>
              <a:ea typeface="Lato"/>
              <a:cs typeface="Lato"/>
              <a:sym typeface="Lato"/>
            </a:endParaRPr>
          </a:p>
          <a:p>
            <a:endParaRPr lang="en-GB" sz="1600" dirty="0">
              <a:solidFill>
                <a:schemeClr val="dk1"/>
              </a:solidFill>
              <a:latin typeface="Lato"/>
              <a:ea typeface="Lato"/>
              <a:cs typeface="Lato"/>
              <a:sym typeface="Lato"/>
            </a:endParaRPr>
          </a:p>
          <a:p>
            <a:endParaRPr lang="en-GB" sz="1600" b="0" i="0" u="none" strike="noStrike" cap="none" dirty="0" smtClean="0">
              <a:solidFill>
                <a:schemeClr val="dk1"/>
              </a:solidFill>
              <a:latin typeface="Lato"/>
              <a:ea typeface="Lato"/>
              <a:cs typeface="Lato"/>
              <a:sym typeface="Lato"/>
            </a:endParaRPr>
          </a:p>
          <a:p>
            <a:endParaRPr lang="en-GB" sz="1600" b="0" i="0" u="none" strike="noStrike" cap="none" dirty="0">
              <a:solidFill>
                <a:schemeClr val="dk1"/>
              </a:solidFill>
              <a:latin typeface="Lato"/>
              <a:ea typeface="Lato"/>
              <a:cs typeface="Lato"/>
              <a:sym typeface="Lato"/>
            </a:endParaRPr>
          </a:p>
          <a:p>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sz="1600" b="0" i="0" u="none" strike="noStrike" cap="none" dirty="0">
              <a:solidFill>
                <a:schemeClr val="dk1"/>
              </a:solidFill>
              <a:latin typeface="Lato"/>
              <a:ea typeface="Lato"/>
              <a:cs typeface="Lato"/>
              <a:sym typeface="Lato"/>
            </a:endParaRPr>
          </a:p>
        </p:txBody>
      </p:sp>
      <p:pic>
        <p:nvPicPr>
          <p:cNvPr id="6" name="Picture 5"/>
          <p:cNvPicPr/>
          <p:nvPr/>
        </p:nvPicPr>
        <p:blipFill>
          <a:blip r:embed="rId3"/>
          <a:stretch>
            <a:fillRect/>
          </a:stretch>
        </p:blipFill>
        <p:spPr>
          <a:xfrm>
            <a:off x="4544839" y="2471596"/>
            <a:ext cx="3682547" cy="2200652"/>
          </a:xfrm>
          <a:prstGeom prst="rect">
            <a:avLst/>
          </a:prstGeom>
        </p:spPr>
      </p:pic>
    </p:spTree>
    <p:extLst>
      <p:ext uri="{BB962C8B-B14F-4D97-AF65-F5344CB8AC3E}">
        <p14:creationId xmlns:p14="http://schemas.microsoft.com/office/powerpoint/2010/main" val="9299092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794065" y="295592"/>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307818" y="905347"/>
            <a:ext cx="8214132" cy="4110839"/>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4000"/>
              </a:lnSpc>
              <a:spcBef>
                <a:spcPts val="1000"/>
              </a:spcBef>
              <a:spcAft>
                <a:spcPts val="0"/>
              </a:spcAft>
              <a:buClr>
                <a:schemeClr val="dk1"/>
              </a:buClr>
              <a:buSzPct val="100000"/>
              <a:buFont typeface="+mj-lt"/>
              <a:buAutoNum type="arabicPeriod" startAt="8"/>
            </a:pPr>
            <a:r>
              <a:rPr lang="en-GB" sz="1500" b="0" i="0" u="none" strike="noStrike" cap="none" dirty="0" smtClean="0">
                <a:solidFill>
                  <a:schemeClr val="dk1"/>
                </a:solidFill>
                <a:latin typeface="Lato"/>
                <a:ea typeface="Lato"/>
                <a:cs typeface="Lato"/>
                <a:sym typeface="Lato"/>
              </a:rPr>
              <a:t>Are </a:t>
            </a:r>
            <a:r>
              <a:rPr lang="en-GB" sz="1500" b="0" i="0" u="none" strike="noStrike" cap="none" dirty="0">
                <a:solidFill>
                  <a:schemeClr val="dk1"/>
                </a:solidFill>
                <a:latin typeface="Lato"/>
                <a:ea typeface="Lato"/>
                <a:cs typeface="Lato"/>
                <a:sym typeface="Lato"/>
              </a:rPr>
              <a:t>'Tenure', '</a:t>
            </a:r>
            <a:r>
              <a:rPr lang="en-GB" sz="1500" b="0" i="0" u="none" strike="noStrike" cap="none" dirty="0" err="1">
                <a:solidFill>
                  <a:schemeClr val="dk1"/>
                </a:solidFill>
                <a:latin typeface="Lato"/>
                <a:ea typeface="Lato"/>
                <a:cs typeface="Lato"/>
                <a:sym typeface="Lato"/>
              </a:rPr>
              <a:t>NumOfProducts</a:t>
            </a:r>
            <a:r>
              <a:rPr lang="en-GB" sz="1500" b="0" i="0" u="none" strike="noStrike" cap="none" dirty="0">
                <a:solidFill>
                  <a:schemeClr val="dk1"/>
                </a:solidFill>
                <a:latin typeface="Lato"/>
                <a:ea typeface="Lato"/>
                <a:cs typeface="Lato"/>
                <a:sym typeface="Lato"/>
              </a:rPr>
              <a:t>', '</a:t>
            </a:r>
            <a:r>
              <a:rPr lang="en-GB" sz="1500" b="0" i="0" u="none" strike="noStrike" cap="none" dirty="0" err="1">
                <a:solidFill>
                  <a:schemeClr val="dk1"/>
                </a:solidFill>
                <a:latin typeface="Lato"/>
                <a:ea typeface="Lato"/>
                <a:cs typeface="Lato"/>
                <a:sym typeface="Lato"/>
              </a:rPr>
              <a:t>IsActiveMember</a:t>
            </a:r>
            <a:r>
              <a:rPr lang="en-GB" sz="1500" b="0" i="0" u="none" strike="noStrike" cap="none" dirty="0">
                <a:solidFill>
                  <a:schemeClr val="dk1"/>
                </a:solidFill>
                <a:latin typeface="Lato"/>
                <a:ea typeface="Lato"/>
                <a:cs typeface="Lato"/>
                <a:sym typeface="Lato"/>
              </a:rPr>
              <a:t>', and '</a:t>
            </a:r>
            <a:r>
              <a:rPr lang="en-GB" sz="1500" b="0" i="0" u="none" strike="noStrike" cap="none" dirty="0" err="1">
                <a:solidFill>
                  <a:schemeClr val="dk1"/>
                </a:solidFill>
                <a:latin typeface="Lato"/>
                <a:ea typeface="Lato"/>
                <a:cs typeface="Lato"/>
                <a:sym typeface="Lato"/>
              </a:rPr>
              <a:t>EstimatedSalary</a:t>
            </a:r>
            <a:r>
              <a:rPr lang="en-GB" sz="1500" b="0" i="0" u="none" strike="noStrike" cap="none" dirty="0">
                <a:solidFill>
                  <a:schemeClr val="dk1"/>
                </a:solidFill>
                <a:latin typeface="Lato"/>
                <a:ea typeface="Lato"/>
                <a:cs typeface="Lato"/>
                <a:sym typeface="Lato"/>
              </a:rPr>
              <a:t>' important for predicting if a customer will leave the bank</a:t>
            </a:r>
            <a:r>
              <a:rPr lang="en-GB" sz="1500" b="0" i="0" u="none" strike="noStrike" cap="none" dirty="0" smtClean="0">
                <a:solidFill>
                  <a:schemeClr val="dk1"/>
                </a:solidFill>
                <a:latin typeface="Lato"/>
                <a:ea typeface="Lato"/>
                <a:cs typeface="Lato"/>
                <a:sym typeface="Lato"/>
              </a:rPr>
              <a:t>?</a:t>
            </a:r>
          </a:p>
          <a:p>
            <a:pPr marR="0" lvl="0" algn="l" rtl="0">
              <a:lnSpc>
                <a:spcPct val="114000"/>
              </a:lnSpc>
              <a:spcBef>
                <a:spcPts val="1000"/>
              </a:spcBef>
              <a:spcAft>
                <a:spcPts val="0"/>
              </a:spcAft>
              <a:buClr>
                <a:schemeClr val="dk1"/>
              </a:buClr>
              <a:buSzPct val="100000"/>
            </a:pPr>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dirty="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dirty="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dirty="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chemeClr val="dk1"/>
              </a:buClr>
              <a:buSzPct val="100000"/>
            </a:pPr>
            <a:endParaRPr sz="1600" b="0"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4291342" y="1998960"/>
            <a:ext cx="3666653" cy="2482503"/>
          </a:xfrm>
          <a:prstGeom prst="rect">
            <a:avLst/>
          </a:prstGeom>
        </p:spPr>
      </p:pic>
      <p:pic>
        <p:nvPicPr>
          <p:cNvPr id="5" name="Picture 4"/>
          <p:cNvPicPr/>
          <p:nvPr/>
        </p:nvPicPr>
        <p:blipFill>
          <a:blip r:embed="rId4"/>
          <a:stretch>
            <a:fillRect/>
          </a:stretch>
        </p:blipFill>
        <p:spPr>
          <a:xfrm>
            <a:off x="540568" y="1998960"/>
            <a:ext cx="3325261" cy="2482503"/>
          </a:xfrm>
          <a:prstGeom prst="rect">
            <a:avLst/>
          </a:prstGeom>
        </p:spPr>
      </p:pic>
    </p:spTree>
    <p:extLst>
      <p:ext uri="{BB962C8B-B14F-4D97-AF65-F5344CB8AC3E}">
        <p14:creationId xmlns:p14="http://schemas.microsoft.com/office/powerpoint/2010/main" val="30395757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468140" y="150736"/>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280657" y="814812"/>
            <a:ext cx="8646059" cy="4263958"/>
          </a:xfrm>
          <a:prstGeom prst="rect">
            <a:avLst/>
          </a:prstGeom>
          <a:noFill/>
          <a:ln>
            <a:noFill/>
          </a:ln>
        </p:spPr>
        <p:txBody>
          <a:bodyPr spcFirstLastPara="1" wrap="square" lIns="91425" tIns="91425" rIns="91425" bIns="91425" anchor="t" anchorCtr="0">
            <a:spAutoFit/>
          </a:bodyPr>
          <a:lstStyle/>
          <a:p>
            <a:pPr lvl="0">
              <a:lnSpc>
                <a:spcPct val="114000"/>
              </a:lnSpc>
              <a:spcBef>
                <a:spcPts val="1000"/>
              </a:spcBef>
              <a:buSzPts val="1500"/>
            </a:pPr>
            <a:r>
              <a:rPr lang="en-US" dirty="0" smtClean="0">
                <a:solidFill>
                  <a:schemeClr val="dk1"/>
                </a:solidFill>
                <a:latin typeface="Lato"/>
                <a:ea typeface="Lato"/>
                <a:cs typeface="Lato"/>
                <a:sym typeface="Lato"/>
              </a:rPr>
              <a:t>Yes</a:t>
            </a:r>
            <a:r>
              <a:rPr lang="en-US" dirty="0">
                <a:solidFill>
                  <a:schemeClr val="dk1"/>
                </a:solidFill>
                <a:latin typeface="Lato"/>
                <a:ea typeface="Lato"/>
                <a:cs typeface="Lato"/>
                <a:sym typeface="Lato"/>
              </a:rPr>
              <a:t>, all of the factors mentioned (Tenure, </a:t>
            </a:r>
            <a:r>
              <a:rPr lang="en-US" dirty="0" err="1">
                <a:solidFill>
                  <a:schemeClr val="dk1"/>
                </a:solidFill>
                <a:latin typeface="Lato"/>
                <a:ea typeface="Lato"/>
                <a:cs typeface="Lato"/>
                <a:sym typeface="Lato"/>
              </a:rPr>
              <a:t>NumOfProducts</a:t>
            </a:r>
            <a:r>
              <a:rPr lang="en-US" dirty="0">
                <a:solidFill>
                  <a:schemeClr val="dk1"/>
                </a:solidFill>
                <a:latin typeface="Lato"/>
                <a:ea typeface="Lato"/>
                <a:cs typeface="Lato"/>
                <a:sym typeface="Lato"/>
              </a:rPr>
              <a:t>, </a:t>
            </a:r>
            <a:r>
              <a:rPr lang="en-US" dirty="0" err="1">
                <a:solidFill>
                  <a:schemeClr val="dk1"/>
                </a:solidFill>
                <a:latin typeface="Lato"/>
                <a:ea typeface="Lato"/>
                <a:cs typeface="Lato"/>
                <a:sym typeface="Lato"/>
              </a:rPr>
              <a:t>IsActiveMember</a:t>
            </a:r>
            <a:r>
              <a:rPr lang="en-US" dirty="0">
                <a:solidFill>
                  <a:schemeClr val="dk1"/>
                </a:solidFill>
                <a:latin typeface="Lato"/>
                <a:ea typeface="Lato"/>
                <a:cs typeface="Lato"/>
                <a:sym typeface="Lato"/>
              </a:rPr>
              <a:t>, and </a:t>
            </a:r>
            <a:r>
              <a:rPr lang="en-US" dirty="0" err="1">
                <a:solidFill>
                  <a:schemeClr val="dk1"/>
                </a:solidFill>
                <a:latin typeface="Lato"/>
                <a:ea typeface="Lato"/>
                <a:cs typeface="Lato"/>
                <a:sym typeface="Lato"/>
              </a:rPr>
              <a:t>EstimatedSalary</a:t>
            </a:r>
            <a:r>
              <a:rPr lang="en-US" dirty="0">
                <a:solidFill>
                  <a:schemeClr val="dk1"/>
                </a:solidFill>
                <a:latin typeface="Lato"/>
                <a:ea typeface="Lato"/>
                <a:cs typeface="Lato"/>
                <a:sym typeface="Lato"/>
              </a:rPr>
              <a:t>) are likely important for predicting if a customer will leave the bank (customer churn).</a:t>
            </a:r>
          </a:p>
          <a:p>
            <a:pPr lvl="0">
              <a:lnSpc>
                <a:spcPct val="114000"/>
              </a:lnSpc>
              <a:spcBef>
                <a:spcPts val="1000"/>
              </a:spcBef>
              <a:buSzPts val="1500"/>
            </a:pPr>
            <a:r>
              <a:rPr lang="en-US" dirty="0">
                <a:solidFill>
                  <a:schemeClr val="dk1"/>
                </a:solidFill>
                <a:latin typeface="Lato"/>
                <a:ea typeface="Lato"/>
                <a:cs typeface="Lato"/>
                <a:sym typeface="Lato"/>
              </a:rPr>
              <a:t>Tenure: Customers with a longer tenure at the bank have a greater chance of being familiar with the products and services offered, and may have developed a sense of loyalty. This makes them less likely to churn</a:t>
            </a:r>
            <a:r>
              <a:rPr lang="en-US" dirty="0" smtClean="0">
                <a:solidFill>
                  <a:schemeClr val="dk1"/>
                </a:solidFill>
                <a:latin typeface="Lato"/>
                <a:ea typeface="Lato"/>
                <a:cs typeface="Lato"/>
                <a:sym typeface="Lato"/>
              </a:rPr>
              <a:t>.</a:t>
            </a:r>
          </a:p>
          <a:p>
            <a:pPr lvl="0">
              <a:lnSpc>
                <a:spcPct val="114000"/>
              </a:lnSpc>
              <a:spcBef>
                <a:spcPts val="1000"/>
              </a:spcBef>
              <a:buSzPts val="1500"/>
            </a:pPr>
            <a:r>
              <a:rPr lang="en-US" b="1" dirty="0" err="1">
                <a:solidFill>
                  <a:schemeClr val="dk1"/>
                </a:solidFill>
                <a:latin typeface="Lato"/>
                <a:ea typeface="Lato"/>
                <a:cs typeface="Lato"/>
                <a:sym typeface="Lato"/>
              </a:rPr>
              <a:t>NumOfProducts</a:t>
            </a:r>
            <a:r>
              <a:rPr lang="en-US" dirty="0">
                <a:solidFill>
                  <a:schemeClr val="dk1"/>
                </a:solidFill>
                <a:latin typeface="Lato"/>
                <a:ea typeface="Lato"/>
                <a:cs typeface="Lato"/>
                <a:sym typeface="Lato"/>
              </a:rPr>
              <a:t>: Customers who use a variety of the bank's products (accounts, credit cards, etc.) are more invested in the bank's ecosystem. This increased investment can make them less likely to switch to another bank.</a:t>
            </a:r>
          </a:p>
          <a:p>
            <a:pPr lvl="0">
              <a:lnSpc>
                <a:spcPct val="114000"/>
              </a:lnSpc>
              <a:spcBef>
                <a:spcPts val="1000"/>
              </a:spcBef>
              <a:buSzPts val="1500"/>
            </a:pPr>
            <a:r>
              <a:rPr lang="en-US" b="1" dirty="0" err="1">
                <a:solidFill>
                  <a:schemeClr val="dk1"/>
                </a:solidFill>
                <a:latin typeface="Lato"/>
                <a:ea typeface="Lato"/>
                <a:cs typeface="Lato"/>
                <a:sym typeface="Lato"/>
              </a:rPr>
              <a:t>IsActiveMember</a:t>
            </a:r>
            <a:r>
              <a:rPr lang="en-US" dirty="0">
                <a:solidFill>
                  <a:schemeClr val="dk1"/>
                </a:solidFill>
                <a:latin typeface="Lato"/>
                <a:ea typeface="Lato"/>
                <a:cs typeface="Lato"/>
                <a:sym typeface="Lato"/>
              </a:rPr>
              <a:t>: Active members who regularly use the bank's services (online banking, transactions, etc.) are more likely to find value in the bank's offerings. This can make them less susceptible to churn compared to inactive members.</a:t>
            </a:r>
          </a:p>
          <a:p>
            <a:pPr lvl="0">
              <a:lnSpc>
                <a:spcPct val="114000"/>
              </a:lnSpc>
              <a:spcBef>
                <a:spcPts val="1000"/>
              </a:spcBef>
              <a:buSzPts val="1500"/>
            </a:pPr>
            <a:r>
              <a:rPr lang="en-US" b="1" dirty="0" err="1">
                <a:solidFill>
                  <a:schemeClr val="dk1"/>
                </a:solidFill>
                <a:latin typeface="Lato"/>
                <a:ea typeface="Lato"/>
                <a:cs typeface="Lato"/>
                <a:sym typeface="Lato"/>
              </a:rPr>
              <a:t>EstimatedSalary</a:t>
            </a:r>
            <a:r>
              <a:rPr lang="en-US" b="1" dirty="0">
                <a:solidFill>
                  <a:schemeClr val="dk1"/>
                </a:solidFill>
                <a:latin typeface="Lato"/>
                <a:ea typeface="Lato"/>
                <a:cs typeface="Lato"/>
                <a:sym typeface="Lato"/>
              </a:rPr>
              <a:t>: </a:t>
            </a:r>
            <a:r>
              <a:rPr lang="en-US" dirty="0">
                <a:solidFill>
                  <a:schemeClr val="dk1"/>
                </a:solidFill>
                <a:latin typeface="Lato"/>
                <a:ea typeface="Lato"/>
                <a:cs typeface="Lato"/>
                <a:sym typeface="Lato"/>
              </a:rPr>
              <a:t>Customers with a higher estimated salary might have a greater banking need and potentially a higher balance. This can make them more valuable to the bank and potentially influence efforts to retain them. However, it's important to note that a high salary might also indicate the ability to switch to a competitor offering premium services</a:t>
            </a:r>
            <a:r>
              <a:rPr lang="en-US" dirty="0" smtClean="0">
                <a:solidFill>
                  <a:schemeClr val="dk1"/>
                </a:solidFill>
                <a:latin typeface="Lato"/>
                <a:ea typeface="Lato"/>
                <a:cs typeface="Lato"/>
                <a:sym typeface="Lato"/>
              </a:rPr>
              <a:t>.</a:t>
            </a:r>
            <a:endParaRPr lang="en-US" dirty="0">
              <a:solidFill>
                <a:schemeClr val="dk1"/>
              </a:solidFill>
              <a:latin typeface="Lato"/>
              <a:ea typeface="Lato"/>
              <a:cs typeface="Lato"/>
              <a:sym typeface="Lato"/>
            </a:endParaRPr>
          </a:p>
        </p:txBody>
      </p:sp>
    </p:spTree>
    <p:extLst>
      <p:ext uri="{BB962C8B-B14F-4D97-AF65-F5344CB8AC3E}">
        <p14:creationId xmlns:p14="http://schemas.microsoft.com/office/powerpoint/2010/main" val="7403993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386659" y="150736"/>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199176" y="668668"/>
            <a:ext cx="8322774" cy="4098528"/>
          </a:xfrm>
          <a:prstGeom prst="rect">
            <a:avLst/>
          </a:prstGeom>
          <a:noFill/>
          <a:ln>
            <a:noFill/>
          </a:ln>
        </p:spPr>
        <p:txBody>
          <a:bodyPr spcFirstLastPara="1" wrap="square" lIns="91425" tIns="91425" rIns="91425" bIns="91425" anchor="t" anchorCtr="0">
            <a:spAutoFit/>
          </a:bodyPr>
          <a:lstStyle/>
          <a:p>
            <a:pPr marR="0" lvl="0" algn="l" rtl="0">
              <a:lnSpc>
                <a:spcPct val="114000"/>
              </a:lnSpc>
              <a:spcBef>
                <a:spcPts val="1000"/>
              </a:spcBef>
              <a:spcAft>
                <a:spcPts val="0"/>
              </a:spcAft>
              <a:buClr>
                <a:srgbClr val="000000"/>
              </a:buClr>
              <a:buSzPts val="1500"/>
            </a:pPr>
            <a:endParaRPr lang="en-US" sz="15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sz="1500" b="0"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948208" y="1186600"/>
            <a:ext cx="5400675" cy="3256280"/>
          </a:xfrm>
          <a:prstGeom prst="rect">
            <a:avLst/>
          </a:prstGeom>
        </p:spPr>
      </p:pic>
    </p:spTree>
    <p:extLst>
      <p:ext uri="{BB962C8B-B14F-4D97-AF65-F5344CB8AC3E}">
        <p14:creationId xmlns:p14="http://schemas.microsoft.com/office/powerpoint/2010/main" val="7212908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794065" y="295592"/>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307818" y="905347"/>
            <a:ext cx="8214132" cy="4098528"/>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4000"/>
              </a:lnSpc>
              <a:spcBef>
                <a:spcPts val="1000"/>
              </a:spcBef>
              <a:spcAft>
                <a:spcPts val="0"/>
              </a:spcAft>
              <a:buClr>
                <a:srgbClr val="000000"/>
              </a:buClr>
              <a:buSzPts val="1500"/>
              <a:buFont typeface="+mj-lt"/>
              <a:buAutoNum type="arabicPeriod" startAt="9"/>
            </a:pPr>
            <a:r>
              <a:rPr lang="en-GB" sz="1500" b="0" i="0" u="none" strike="noStrike" cap="none" dirty="0" smtClean="0">
                <a:solidFill>
                  <a:schemeClr val="dk1"/>
                </a:solidFill>
                <a:latin typeface="Lato"/>
                <a:ea typeface="Lato"/>
                <a:cs typeface="Lato"/>
                <a:sym typeface="Lato"/>
              </a:rPr>
              <a:t>Utilize SQL queries to segment customers based on demographics</a:t>
            </a:r>
            <a:r>
              <a:rPr lang="en-GB" sz="1500" dirty="0" smtClean="0">
                <a:solidFill>
                  <a:schemeClr val="dk1"/>
                </a:solidFill>
                <a:latin typeface="Lato"/>
                <a:ea typeface="Lato"/>
                <a:cs typeface="Lato"/>
                <a:sym typeface="Lato"/>
              </a:rPr>
              <a:t> and </a:t>
            </a:r>
            <a:r>
              <a:rPr lang="en-GB" sz="1500" b="0" i="0" u="none" strike="noStrike" cap="none" dirty="0" smtClean="0">
                <a:solidFill>
                  <a:schemeClr val="dk1"/>
                </a:solidFill>
                <a:latin typeface="Lato"/>
                <a:ea typeface="Lato"/>
                <a:cs typeface="Lato"/>
                <a:sym typeface="Lato"/>
              </a:rPr>
              <a:t>account details.</a:t>
            </a:r>
            <a:endParaRPr lang="en-GB" sz="1500" b="1"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r>
              <a:rPr lang="en-US" sz="1500" b="1" i="0" u="none" strike="noStrike" cap="none" dirty="0" smtClean="0">
                <a:solidFill>
                  <a:schemeClr val="dk1"/>
                </a:solidFill>
                <a:latin typeface="Lato"/>
                <a:ea typeface="Lato"/>
                <a:cs typeface="Lato"/>
                <a:sym typeface="Lato"/>
              </a:rPr>
              <a:t>Approach:</a:t>
            </a:r>
            <a:r>
              <a:rPr lang="en-US" sz="1500" b="1" dirty="0">
                <a:solidFill>
                  <a:schemeClr val="dk1"/>
                </a:solidFill>
                <a:latin typeface="Lato"/>
                <a:ea typeface="Lato"/>
                <a:cs typeface="Lato"/>
                <a:sym typeface="Lato"/>
              </a:rPr>
              <a:t> </a:t>
            </a:r>
            <a:r>
              <a:rPr lang="en-US" sz="1500" dirty="0" smtClean="0">
                <a:solidFill>
                  <a:schemeClr val="dk1"/>
                </a:solidFill>
                <a:latin typeface="Lato"/>
                <a:ea typeface="Lato"/>
                <a:cs typeface="Lato"/>
                <a:sym typeface="Lato"/>
              </a:rPr>
              <a:t>Initially we have to segment the Customers by Age and Country </a:t>
            </a:r>
          </a:p>
          <a:p>
            <a:pPr marR="0" lvl="0" algn="l" rtl="0">
              <a:lnSpc>
                <a:spcPct val="114000"/>
              </a:lnSpc>
              <a:spcBef>
                <a:spcPts val="1000"/>
              </a:spcBef>
              <a:spcAft>
                <a:spcPts val="0"/>
              </a:spcAft>
              <a:buClr>
                <a:srgbClr val="000000"/>
              </a:buClr>
              <a:buSzPts val="1500"/>
            </a:pPr>
            <a:r>
              <a:rPr lang="en-US" sz="1500" dirty="0" smtClean="0">
                <a:solidFill>
                  <a:schemeClr val="dk1"/>
                </a:solidFill>
                <a:latin typeface="Lato"/>
                <a:ea typeface="Lato"/>
                <a:cs typeface="Lato"/>
                <a:sym typeface="Lato"/>
              </a:rPr>
              <a:t>As the code was quite long so we have put in the </a:t>
            </a:r>
            <a:r>
              <a:rPr lang="en-US" sz="1500" dirty="0" err="1" smtClean="0">
                <a:solidFill>
                  <a:schemeClr val="dk1"/>
                </a:solidFill>
                <a:latin typeface="Lato"/>
                <a:ea typeface="Lato"/>
                <a:cs typeface="Lato"/>
                <a:sym typeface="Lato"/>
              </a:rPr>
              <a:t>docx</a:t>
            </a:r>
            <a:r>
              <a:rPr lang="en-US" sz="1500" dirty="0" smtClean="0">
                <a:solidFill>
                  <a:schemeClr val="dk1"/>
                </a:solidFill>
                <a:latin typeface="Lato"/>
                <a:ea typeface="Lato"/>
                <a:cs typeface="Lato"/>
                <a:sym typeface="Lato"/>
              </a:rPr>
              <a:t> file.</a:t>
            </a:r>
          </a:p>
          <a:p>
            <a:pPr marR="0" lvl="0" algn="l" rtl="0">
              <a:lnSpc>
                <a:spcPct val="114000"/>
              </a:lnSpc>
              <a:spcBef>
                <a:spcPts val="1000"/>
              </a:spcBef>
              <a:spcAft>
                <a:spcPts val="0"/>
              </a:spcAft>
              <a:buClr>
                <a:srgbClr val="000000"/>
              </a:buClr>
              <a:buSzPts val="1500"/>
            </a:pPr>
            <a:endParaRPr lang="en-US" sz="1500" i="0" u="none" strike="noStrike" cap="none"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i="0" u="none" strike="noStrike" cap="none"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i="0" u="none" strike="noStrike" cap="none"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i="0" u="none" strike="noStrike" cap="none"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3920150" y="2319753"/>
            <a:ext cx="4324822" cy="2638855"/>
          </a:xfrm>
          <a:prstGeom prst="rect">
            <a:avLst/>
          </a:prstGeom>
        </p:spPr>
      </p:pic>
    </p:spTree>
    <p:extLst>
      <p:ext uri="{BB962C8B-B14F-4D97-AF65-F5344CB8AC3E}">
        <p14:creationId xmlns:p14="http://schemas.microsoft.com/office/powerpoint/2010/main" val="18976068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404766" y="159790"/>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298765" y="813524"/>
            <a:ext cx="8214132" cy="3945024"/>
          </a:xfrm>
          <a:prstGeom prst="rect">
            <a:avLst/>
          </a:prstGeom>
          <a:noFill/>
          <a:ln>
            <a:noFill/>
          </a:ln>
        </p:spPr>
        <p:txBody>
          <a:bodyPr spcFirstLastPara="1" wrap="square" lIns="91425" tIns="91425" rIns="91425" bIns="91425" anchor="t" anchorCtr="0">
            <a:spAutoFit/>
          </a:bodyPr>
          <a:lstStyle/>
          <a:p>
            <a:pPr marR="0" lvl="0" algn="l" rtl="0">
              <a:lnSpc>
                <a:spcPct val="114000"/>
              </a:lnSpc>
              <a:spcBef>
                <a:spcPts val="1000"/>
              </a:spcBef>
              <a:spcAft>
                <a:spcPts val="1000"/>
              </a:spcAft>
              <a:buClr>
                <a:srgbClr val="000000"/>
              </a:buClr>
              <a:buSzPct val="100000"/>
            </a:pPr>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1000"/>
              </a:spcAft>
              <a:buClr>
                <a:srgbClr val="000000"/>
              </a:buClr>
              <a:buSzPct val="100000"/>
            </a:pPr>
            <a:endParaRPr lang="en-US" sz="1600" dirty="0">
              <a:solidFill>
                <a:schemeClr val="dk1"/>
              </a:solidFill>
              <a:latin typeface="Lato"/>
              <a:ea typeface="Lato"/>
              <a:cs typeface="Lato"/>
              <a:sym typeface="Lato"/>
            </a:endParaRPr>
          </a:p>
          <a:p>
            <a:pPr marR="0" lvl="0" algn="l" rtl="0">
              <a:lnSpc>
                <a:spcPct val="114000"/>
              </a:lnSpc>
              <a:spcBef>
                <a:spcPts val="1000"/>
              </a:spcBef>
              <a:spcAft>
                <a:spcPts val="1000"/>
              </a:spcAft>
              <a:buClr>
                <a:srgbClr val="000000"/>
              </a:buClr>
              <a:buSzPct val="100000"/>
            </a:pPr>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1000"/>
              </a:spcAft>
              <a:buClr>
                <a:srgbClr val="000000"/>
              </a:buClr>
              <a:buSzPct val="100000"/>
            </a:pPr>
            <a:endParaRPr lang="en-US" sz="1600" dirty="0">
              <a:solidFill>
                <a:schemeClr val="dk1"/>
              </a:solidFill>
              <a:latin typeface="Lato"/>
              <a:ea typeface="Lato"/>
              <a:cs typeface="Lato"/>
              <a:sym typeface="Lato"/>
            </a:endParaRPr>
          </a:p>
          <a:p>
            <a:pPr marR="0" lvl="0" algn="l" rtl="0">
              <a:lnSpc>
                <a:spcPct val="114000"/>
              </a:lnSpc>
              <a:spcBef>
                <a:spcPts val="1000"/>
              </a:spcBef>
              <a:spcAft>
                <a:spcPts val="1000"/>
              </a:spcAft>
              <a:buClr>
                <a:srgbClr val="000000"/>
              </a:buClr>
              <a:buSzPct val="100000"/>
            </a:pPr>
            <a:endParaRPr lang="en-US" sz="1600" b="0" i="0" u="none" strike="noStrike" cap="none" dirty="0" smtClean="0">
              <a:solidFill>
                <a:schemeClr val="dk1"/>
              </a:solidFill>
              <a:latin typeface="Lato"/>
              <a:ea typeface="Lato"/>
              <a:cs typeface="Lato"/>
              <a:sym typeface="Lato"/>
            </a:endParaRPr>
          </a:p>
          <a:p>
            <a:pPr marR="0" lvl="0" algn="l" rtl="0">
              <a:lnSpc>
                <a:spcPct val="114000"/>
              </a:lnSpc>
              <a:spcBef>
                <a:spcPts val="1000"/>
              </a:spcBef>
              <a:spcAft>
                <a:spcPts val="1000"/>
              </a:spcAft>
              <a:buClr>
                <a:srgbClr val="000000"/>
              </a:buClr>
              <a:buSzPct val="100000"/>
            </a:pPr>
            <a:endParaRPr lang="en-US" sz="1600" dirty="0">
              <a:solidFill>
                <a:schemeClr val="dk1"/>
              </a:solidFill>
              <a:latin typeface="Lato"/>
              <a:ea typeface="Lato"/>
              <a:cs typeface="Lato"/>
              <a:sym typeface="Lato"/>
            </a:endParaRPr>
          </a:p>
          <a:p>
            <a:pPr marR="0" lvl="0" algn="l" rtl="0">
              <a:lnSpc>
                <a:spcPct val="114000"/>
              </a:lnSpc>
              <a:spcBef>
                <a:spcPts val="1000"/>
              </a:spcBef>
              <a:spcAft>
                <a:spcPts val="1000"/>
              </a:spcAft>
              <a:buClr>
                <a:srgbClr val="000000"/>
              </a:buClr>
              <a:buSzPct val="100000"/>
            </a:pPr>
            <a:endParaRPr lang="en-US" sz="1600" b="0" i="0" u="none" strike="noStrike" cap="none" dirty="0" smtClean="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599415" y="981275"/>
            <a:ext cx="5982454" cy="3608831"/>
          </a:xfrm>
          <a:prstGeom prst="rect">
            <a:avLst/>
          </a:prstGeom>
        </p:spPr>
      </p:pic>
    </p:spTree>
    <p:extLst>
      <p:ext uri="{BB962C8B-B14F-4D97-AF65-F5344CB8AC3E}">
        <p14:creationId xmlns:p14="http://schemas.microsoft.com/office/powerpoint/2010/main" val="37932280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p:nvPr/>
        </p:nvSpPr>
        <p:spPr>
          <a:xfrm>
            <a:off x="794065" y="295592"/>
            <a:ext cx="6919487"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55" name="Google Shape;155;p18"/>
          <p:cNvSpPr txBox="1"/>
          <p:nvPr/>
        </p:nvSpPr>
        <p:spPr>
          <a:xfrm>
            <a:off x="298765" y="813524"/>
            <a:ext cx="8214132" cy="3782672"/>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4000"/>
              </a:lnSpc>
              <a:spcBef>
                <a:spcPts val="1000"/>
              </a:spcBef>
              <a:spcAft>
                <a:spcPts val="1000"/>
              </a:spcAft>
              <a:buClr>
                <a:srgbClr val="000000"/>
              </a:buClr>
              <a:buSzPct val="100000"/>
              <a:buFont typeface="+mj-lt"/>
              <a:buAutoNum type="arabicPeriod" startAt="10"/>
            </a:pPr>
            <a:r>
              <a:rPr lang="en-GB" sz="1600" b="0" i="0" u="none" strike="noStrike" cap="none" dirty="0" smtClean="0">
                <a:solidFill>
                  <a:schemeClr val="dk1"/>
                </a:solidFill>
                <a:latin typeface="Lato"/>
                <a:ea typeface="Lato"/>
                <a:cs typeface="Lato"/>
                <a:sym typeface="Lato"/>
              </a:rPr>
              <a:t>How </a:t>
            </a:r>
            <a:r>
              <a:rPr lang="en-GB" sz="1600" b="0" i="0" u="none" strike="noStrike" cap="none" dirty="0">
                <a:solidFill>
                  <a:schemeClr val="dk1"/>
                </a:solidFill>
                <a:latin typeface="Lato"/>
                <a:ea typeface="Lato"/>
                <a:cs typeface="Lato"/>
                <a:sym typeface="Lato"/>
              </a:rPr>
              <a:t>can we create a conditional formatting setup to visually highlight customers at risk of churn and to evaluate the impact of credit card rewards on customer retention</a:t>
            </a:r>
            <a:r>
              <a:rPr lang="en-GB" sz="1600" b="0" i="0" u="none" strike="noStrike" cap="none" dirty="0" smtClean="0">
                <a:solidFill>
                  <a:schemeClr val="dk1"/>
                </a:solidFill>
                <a:latin typeface="Lato"/>
                <a:ea typeface="Lato"/>
                <a:cs typeface="Lato"/>
                <a:sym typeface="Lato"/>
              </a:rPr>
              <a:t>?</a:t>
            </a:r>
            <a:endParaRPr lang="en-GB" sz="1600" dirty="0">
              <a:solidFill>
                <a:schemeClr val="dk1"/>
              </a:solidFill>
              <a:latin typeface="Lato"/>
              <a:ea typeface="Lato"/>
              <a:cs typeface="Lato"/>
              <a:sym typeface="Lato"/>
            </a:endParaRPr>
          </a:p>
          <a:p>
            <a:pPr lvl="0">
              <a:lnSpc>
                <a:spcPct val="114000"/>
              </a:lnSpc>
              <a:spcBef>
                <a:spcPts val="1000"/>
              </a:spcBef>
              <a:spcAft>
                <a:spcPts val="1000"/>
              </a:spcAft>
              <a:buSzPct val="100000"/>
            </a:pPr>
            <a:r>
              <a:rPr lang="en-US" b="1" dirty="0">
                <a:solidFill>
                  <a:schemeClr val="dk1"/>
                </a:solidFill>
                <a:latin typeface="Lato"/>
                <a:ea typeface="Lato"/>
                <a:cs typeface="Lato"/>
                <a:sym typeface="Lato"/>
              </a:rPr>
              <a:t>Approach</a:t>
            </a:r>
            <a:r>
              <a:rPr lang="en-US" dirty="0">
                <a:solidFill>
                  <a:schemeClr val="dk1"/>
                </a:solidFill>
                <a:latin typeface="Lato"/>
                <a:ea typeface="Lato"/>
                <a:cs typeface="Lato"/>
                <a:sym typeface="Lato"/>
              </a:rPr>
              <a:t>: </a:t>
            </a:r>
            <a:r>
              <a:rPr lang="en-US" dirty="0" smtClean="0">
                <a:solidFill>
                  <a:schemeClr val="dk1"/>
                </a:solidFill>
                <a:latin typeface="Lato"/>
                <a:ea typeface="Lato"/>
                <a:cs typeface="Lato"/>
                <a:sym typeface="Lato"/>
              </a:rPr>
              <a:t>Firstly </a:t>
            </a:r>
            <a:r>
              <a:rPr lang="en-US" dirty="0">
                <a:solidFill>
                  <a:schemeClr val="dk1"/>
                </a:solidFill>
                <a:latin typeface="Lato"/>
                <a:ea typeface="Lato"/>
                <a:cs typeface="Lato"/>
                <a:sym typeface="Lato"/>
              </a:rPr>
              <a:t>we have to calculate the churn risk , we can deduce from the data that if any customer is having a tenure of less than two years and he is having only one product and also is not an active member , he’s likely to be leaving the bank Therefore it’s safe to say that the churn risk here is high.</a:t>
            </a:r>
          </a:p>
          <a:p>
            <a:pPr lvl="0">
              <a:lnSpc>
                <a:spcPct val="114000"/>
              </a:lnSpc>
              <a:spcBef>
                <a:spcPts val="1000"/>
              </a:spcBef>
              <a:spcAft>
                <a:spcPts val="1000"/>
              </a:spcAft>
              <a:buSzPct val="100000"/>
            </a:pPr>
            <a:r>
              <a:rPr lang="en-US" dirty="0">
                <a:solidFill>
                  <a:schemeClr val="dk1"/>
                </a:solidFill>
                <a:latin typeface="Lato"/>
                <a:ea typeface="Lato"/>
                <a:cs typeface="Lato"/>
                <a:sym typeface="Lato"/>
              </a:rPr>
              <a:t>If he is having a tenure of less than two years and he is having only one product but an active member ,the churn risk is medium and in other cases it’s low.</a:t>
            </a:r>
          </a:p>
          <a:p>
            <a:pPr lvl="0">
              <a:lnSpc>
                <a:spcPct val="114000"/>
              </a:lnSpc>
              <a:spcBef>
                <a:spcPts val="1000"/>
              </a:spcBef>
              <a:spcAft>
                <a:spcPts val="1000"/>
              </a:spcAft>
              <a:buSzPct val="100000"/>
            </a:pPr>
            <a:r>
              <a:rPr lang="en-US" dirty="0">
                <a:solidFill>
                  <a:schemeClr val="dk1"/>
                </a:solidFill>
                <a:latin typeface="Lato"/>
                <a:ea typeface="Lato"/>
                <a:cs typeface="Lato"/>
                <a:sym typeface="Lato"/>
              </a:rPr>
              <a:t>This is what we have done from the below SQL </a:t>
            </a:r>
            <a:r>
              <a:rPr lang="en-US" dirty="0" smtClean="0">
                <a:solidFill>
                  <a:schemeClr val="dk1"/>
                </a:solidFill>
                <a:latin typeface="Lato"/>
                <a:ea typeface="Lato"/>
                <a:cs typeface="Lato"/>
                <a:sym typeface="Lato"/>
              </a:rPr>
              <a:t>query: </a:t>
            </a:r>
            <a:endParaRPr lang="en-US" dirty="0">
              <a:solidFill>
                <a:schemeClr val="dk1"/>
              </a:solidFill>
              <a:latin typeface="Lato"/>
              <a:ea typeface="Lato"/>
              <a:cs typeface="Lato"/>
              <a:sym typeface="Lato"/>
            </a:endParaRPr>
          </a:p>
          <a:p>
            <a:pPr marR="0" lvl="0" algn="l" rtl="0">
              <a:lnSpc>
                <a:spcPct val="114000"/>
              </a:lnSpc>
              <a:spcBef>
                <a:spcPts val="1000"/>
              </a:spcBef>
              <a:spcAft>
                <a:spcPts val="1000"/>
              </a:spcAft>
              <a:buClr>
                <a:srgbClr val="000000"/>
              </a:buClr>
              <a:buSzPct val="100000"/>
            </a:pPr>
            <a:endParaRPr lang="en-GB" sz="1600" b="0" i="0" u="none" strike="noStrike" cap="none" dirty="0" smtClean="0">
              <a:solidFill>
                <a:schemeClr val="dk1"/>
              </a:solidFill>
              <a:latin typeface="Lato"/>
              <a:ea typeface="Lato"/>
              <a:cs typeface="Lato"/>
              <a:sym typeface="Lato"/>
            </a:endParaRPr>
          </a:p>
        </p:txBody>
      </p:sp>
    </p:spTree>
    <p:extLst>
      <p:ext uri="{BB962C8B-B14F-4D97-AF65-F5344CB8AC3E}">
        <p14:creationId xmlns:p14="http://schemas.microsoft.com/office/powerpoint/2010/main" val="3202258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7"/>
          <p:cNvSpPr txBox="1"/>
          <p:nvPr/>
        </p:nvSpPr>
        <p:spPr>
          <a:xfrm>
            <a:off x="338550" y="533475"/>
            <a:ext cx="846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7"/>
          <p:cNvSpPr txBox="1"/>
          <p:nvPr/>
        </p:nvSpPr>
        <p:spPr>
          <a:xfrm>
            <a:off x="488886" y="2114492"/>
            <a:ext cx="8504363" cy="2555908"/>
          </a:xfrm>
          <a:prstGeom prst="rect">
            <a:avLst/>
          </a:prstGeom>
          <a:noFill/>
          <a:ln>
            <a:noFill/>
          </a:ln>
        </p:spPr>
        <p:txBody>
          <a:bodyPr spcFirstLastPara="1" wrap="square" lIns="91425" tIns="91425" rIns="91425" bIns="91425" anchor="t" anchorCtr="0">
            <a:noAutofit/>
          </a:bodyPr>
          <a:lstStyle/>
          <a:p>
            <a:pPr marL="914400" marR="0" lvl="0" indent="45720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1429286" y="2251262"/>
            <a:ext cx="6473228" cy="2419138"/>
          </a:xfrm>
          <a:prstGeom prst="rect">
            <a:avLst/>
          </a:prstGeom>
        </p:spPr>
      </p:pic>
      <p:sp>
        <p:nvSpPr>
          <p:cNvPr id="6" name="Google Shape;65;p3"/>
          <p:cNvSpPr txBox="1"/>
          <p:nvPr/>
        </p:nvSpPr>
        <p:spPr>
          <a:xfrm>
            <a:off x="338550" y="329418"/>
            <a:ext cx="8189814" cy="1785074"/>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en-GB" sz="1600" b="1" i="0" u="none" strike="noStrike" cap="none" dirty="0">
                <a:solidFill>
                  <a:schemeClr val="dk1"/>
                </a:solidFill>
                <a:latin typeface="Lato"/>
                <a:ea typeface="Lato"/>
                <a:cs typeface="Lato"/>
                <a:sym typeface="Lato"/>
              </a:rPr>
              <a:t>Problem Statement</a:t>
            </a:r>
            <a:endParaRPr sz="1600" b="0" i="0" u="none" strike="noStrike" cap="none" dirty="0">
              <a:solidFill>
                <a:schemeClr val="dk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dirty="0">
                <a:solidFill>
                  <a:schemeClr val="dk1"/>
                </a:solidFill>
                <a:latin typeface="Lato"/>
                <a:ea typeface="Lato"/>
                <a:cs typeface="Lato"/>
                <a:sym typeface="Lato"/>
              </a:rPr>
              <a:t>You are an analytical CRM (Customer Relationship Management) specialist hired by a bank to extract meaningful insights from various customer-related datasets. The bank aims to reduce customer churn, improve service delivery, and enhance customer satisfaction. They have provided you with datasets including customer demographics, transaction details, customer exit information, and active customer profiles.</a:t>
            </a:r>
            <a:endParaRPr sz="1600" b="0" i="0" u="none" strike="noStrike" cap="none" dirty="0">
              <a:solidFill>
                <a:schemeClr val="dk1"/>
              </a:solidFill>
              <a:latin typeface="Lato"/>
              <a:ea typeface="Lato"/>
              <a:cs typeface="Lato"/>
              <a:sym typeface="Lato"/>
            </a:endParaRPr>
          </a:p>
        </p:txBody>
      </p:sp>
    </p:spTree>
    <p:extLst>
      <p:ext uri="{BB962C8B-B14F-4D97-AF65-F5344CB8AC3E}">
        <p14:creationId xmlns:p14="http://schemas.microsoft.com/office/powerpoint/2010/main" val="30286003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61" name="Google Shape;161;p19"/>
          <p:cNvSpPr txBox="1"/>
          <p:nvPr/>
        </p:nvSpPr>
        <p:spPr>
          <a:xfrm>
            <a:off x="386659" y="823866"/>
            <a:ext cx="8096437" cy="4096500"/>
          </a:xfrm>
          <a:prstGeom prst="rect">
            <a:avLst/>
          </a:prstGeom>
          <a:noFill/>
          <a:ln>
            <a:noFill/>
          </a:ln>
        </p:spPr>
        <p:txBody>
          <a:bodyPr spcFirstLastPara="1" wrap="square" lIns="91425" tIns="91425" rIns="91425" bIns="91425" anchor="t" anchorCtr="0">
            <a:spAutoFit/>
          </a:bodyPr>
          <a:lstStyle/>
          <a:p>
            <a:r>
              <a:rPr lang="en-GB" sz="1000" dirty="0"/>
              <a:t>select </a:t>
            </a:r>
            <a:endParaRPr lang="en-IN" sz="1000" dirty="0"/>
          </a:p>
          <a:p>
            <a:r>
              <a:rPr lang="en-GB" sz="1000" dirty="0" smtClean="0"/>
              <a:t>* </a:t>
            </a:r>
            <a:r>
              <a:rPr lang="en-GB" sz="1000" dirty="0"/>
              <a:t>,</a:t>
            </a:r>
            <a:endParaRPr lang="en-IN" sz="1000" dirty="0"/>
          </a:p>
          <a:p>
            <a:r>
              <a:rPr lang="en-GB" sz="1000" dirty="0" smtClean="0"/>
              <a:t>case </a:t>
            </a:r>
            <a:r>
              <a:rPr lang="en-GB" sz="1000" dirty="0"/>
              <a:t>when Tenure &lt;=3 and </a:t>
            </a:r>
            <a:r>
              <a:rPr lang="en-GB" sz="1000" dirty="0" err="1"/>
              <a:t>IsActiveMember</a:t>
            </a:r>
            <a:r>
              <a:rPr lang="en-GB" sz="1000" dirty="0"/>
              <a:t> = 0 and </a:t>
            </a:r>
            <a:r>
              <a:rPr lang="en-GB" sz="1000" dirty="0" err="1"/>
              <a:t>NumOfProducts</a:t>
            </a:r>
            <a:r>
              <a:rPr lang="en-GB" sz="1000" dirty="0"/>
              <a:t> = 1 then "High"</a:t>
            </a:r>
            <a:endParaRPr lang="en-IN" sz="1000" dirty="0"/>
          </a:p>
          <a:p>
            <a:r>
              <a:rPr lang="en-GB" sz="1000" dirty="0"/>
              <a:t> </a:t>
            </a:r>
            <a:r>
              <a:rPr lang="en-GB" sz="1000" dirty="0" smtClean="0"/>
              <a:t>        when </a:t>
            </a:r>
            <a:r>
              <a:rPr lang="en-GB" sz="1000" dirty="0"/>
              <a:t>Tenure &lt; =3 and </a:t>
            </a:r>
            <a:r>
              <a:rPr lang="en-GB" sz="1000" dirty="0" err="1"/>
              <a:t>NumOfProducts</a:t>
            </a:r>
            <a:r>
              <a:rPr lang="en-GB" sz="1000" dirty="0"/>
              <a:t> = 1 then "Medium"</a:t>
            </a:r>
            <a:endParaRPr lang="en-IN" sz="1000" dirty="0"/>
          </a:p>
          <a:p>
            <a:r>
              <a:rPr lang="en-GB" sz="1000" dirty="0"/>
              <a:t>        else "Low"</a:t>
            </a:r>
            <a:endParaRPr lang="en-IN" sz="1000" dirty="0"/>
          </a:p>
          <a:p>
            <a:r>
              <a:rPr lang="en-GB" sz="1000" dirty="0" smtClean="0"/>
              <a:t>end </a:t>
            </a:r>
            <a:r>
              <a:rPr lang="en-GB" sz="1000" dirty="0"/>
              <a:t>as </a:t>
            </a:r>
            <a:r>
              <a:rPr lang="en-GB" sz="1000" dirty="0" err="1" smtClean="0"/>
              <a:t>ChurnRisk</a:t>
            </a:r>
            <a:endParaRPr lang="en-IN" sz="1000" dirty="0"/>
          </a:p>
          <a:p>
            <a:r>
              <a:rPr lang="en-GB" sz="1000" dirty="0"/>
              <a:t>from </a:t>
            </a:r>
            <a:r>
              <a:rPr lang="en-GB" sz="1000" dirty="0" err="1" smtClean="0"/>
              <a:t>bank_churn</a:t>
            </a:r>
            <a:endParaRPr lang="en-GB" sz="1000" dirty="0" smtClean="0"/>
          </a:p>
          <a:p>
            <a:endParaRPr lang="en-GB" sz="1000" dirty="0">
              <a:solidFill>
                <a:schemeClr val="dk1"/>
              </a:solidFill>
              <a:latin typeface="Lato"/>
              <a:ea typeface="Lato"/>
              <a:cs typeface="Lato"/>
              <a:sym typeface="Lato"/>
            </a:endParaRPr>
          </a:p>
          <a:p>
            <a:endParaRPr lang="en-GB" sz="1000" dirty="0" smtClean="0">
              <a:solidFill>
                <a:schemeClr val="dk1"/>
              </a:solidFill>
              <a:latin typeface="Lato"/>
              <a:ea typeface="Lato"/>
              <a:cs typeface="Lato"/>
              <a:sym typeface="Lato"/>
            </a:endParaRPr>
          </a:p>
          <a:p>
            <a:endParaRPr lang="en-GB" sz="1000" dirty="0">
              <a:solidFill>
                <a:schemeClr val="dk1"/>
              </a:solidFill>
              <a:latin typeface="Lato"/>
              <a:ea typeface="Lato"/>
              <a:cs typeface="Lato"/>
              <a:sym typeface="Lato"/>
            </a:endParaRPr>
          </a:p>
          <a:p>
            <a:endParaRPr lang="en-GB" sz="1000" dirty="0" smtClean="0">
              <a:solidFill>
                <a:schemeClr val="dk1"/>
              </a:solidFill>
              <a:latin typeface="Lato"/>
              <a:ea typeface="Lato"/>
              <a:cs typeface="Lato"/>
              <a:sym typeface="Lato"/>
            </a:endParaRPr>
          </a:p>
          <a:p>
            <a:endParaRPr lang="en-GB" sz="1000" dirty="0">
              <a:solidFill>
                <a:schemeClr val="dk1"/>
              </a:solidFill>
              <a:latin typeface="Lato"/>
              <a:ea typeface="Lato"/>
              <a:cs typeface="Lato"/>
              <a:sym typeface="Lato"/>
            </a:endParaRPr>
          </a:p>
          <a:p>
            <a:endParaRPr lang="en-GB" sz="1000" dirty="0" smtClean="0">
              <a:solidFill>
                <a:schemeClr val="dk1"/>
              </a:solidFill>
              <a:latin typeface="Lato"/>
              <a:ea typeface="Lato"/>
              <a:cs typeface="Lato"/>
              <a:sym typeface="Lato"/>
            </a:endParaRPr>
          </a:p>
          <a:p>
            <a:endParaRPr lang="en-GB" sz="1000" dirty="0">
              <a:solidFill>
                <a:schemeClr val="dk1"/>
              </a:solidFill>
              <a:latin typeface="Lato"/>
              <a:ea typeface="Lato"/>
              <a:cs typeface="Lato"/>
              <a:sym typeface="Lato"/>
            </a:endParaRPr>
          </a:p>
          <a:p>
            <a:endParaRPr lang="en-GB" sz="1000" dirty="0" smtClean="0">
              <a:solidFill>
                <a:schemeClr val="dk1"/>
              </a:solidFill>
              <a:latin typeface="Lato"/>
              <a:ea typeface="Lato"/>
              <a:cs typeface="Lato"/>
              <a:sym typeface="Lato"/>
            </a:endParaRPr>
          </a:p>
          <a:p>
            <a:endParaRPr lang="en-GB" sz="1000" dirty="0">
              <a:solidFill>
                <a:schemeClr val="dk1"/>
              </a:solidFill>
              <a:latin typeface="Lato"/>
              <a:ea typeface="Lato"/>
              <a:cs typeface="Lato"/>
              <a:sym typeface="Lato"/>
            </a:endParaRPr>
          </a:p>
          <a:p>
            <a:endParaRPr lang="en-GB" sz="1000" dirty="0" smtClean="0">
              <a:solidFill>
                <a:schemeClr val="dk1"/>
              </a:solidFill>
              <a:latin typeface="Lato"/>
              <a:ea typeface="Lato"/>
              <a:cs typeface="Lato"/>
              <a:sym typeface="Lato"/>
            </a:endParaRPr>
          </a:p>
          <a:p>
            <a:endParaRPr lang="en-GB" sz="1000" dirty="0">
              <a:solidFill>
                <a:schemeClr val="dk1"/>
              </a:solidFill>
              <a:latin typeface="Lato"/>
              <a:ea typeface="Lato"/>
              <a:cs typeface="Lato"/>
              <a:sym typeface="Lato"/>
            </a:endParaRPr>
          </a:p>
          <a:p>
            <a:endParaRPr lang="en-GB" sz="1000" dirty="0" smtClean="0">
              <a:solidFill>
                <a:schemeClr val="dk1"/>
              </a:solidFill>
              <a:latin typeface="Lato"/>
              <a:ea typeface="Lato"/>
              <a:cs typeface="Lato"/>
              <a:sym typeface="Lato"/>
            </a:endParaRPr>
          </a:p>
          <a:p>
            <a:endParaRPr lang="en-GB" sz="1000" dirty="0">
              <a:solidFill>
                <a:schemeClr val="dk1"/>
              </a:solidFill>
              <a:latin typeface="Lato"/>
              <a:ea typeface="Lato"/>
              <a:cs typeface="Lato"/>
              <a:sym typeface="Lato"/>
            </a:endParaRPr>
          </a:p>
          <a:p>
            <a:endParaRPr lang="en-US" sz="10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000"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0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sz="1000"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3977712" y="1700524"/>
            <a:ext cx="4387690" cy="3219842"/>
          </a:xfrm>
          <a:prstGeom prst="rect">
            <a:avLst/>
          </a:prstGeom>
        </p:spPr>
      </p:pic>
    </p:spTree>
    <p:extLst>
      <p:ext uri="{BB962C8B-B14F-4D97-AF65-F5344CB8AC3E}">
        <p14:creationId xmlns:p14="http://schemas.microsoft.com/office/powerpoint/2010/main" val="1357426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61" name="Google Shape;161;p19"/>
          <p:cNvSpPr txBox="1"/>
          <p:nvPr/>
        </p:nvSpPr>
        <p:spPr>
          <a:xfrm>
            <a:off x="386660" y="977778"/>
            <a:ext cx="7899900" cy="3149165"/>
          </a:xfrm>
          <a:prstGeom prst="rect">
            <a:avLst/>
          </a:prstGeom>
          <a:noFill/>
          <a:ln>
            <a:noFill/>
          </a:ln>
        </p:spPr>
        <p:txBody>
          <a:bodyPr spcFirstLastPara="1" wrap="square" lIns="91425" tIns="91425" rIns="91425" bIns="91425" anchor="t" anchorCtr="0">
            <a:spAutoFit/>
          </a:bodyPr>
          <a:lstStyle/>
          <a:p>
            <a:pPr lvl="0">
              <a:lnSpc>
                <a:spcPct val="114000"/>
              </a:lnSpc>
              <a:buSzPts val="1500"/>
            </a:pPr>
            <a:r>
              <a:rPr lang="en-US" dirty="0">
                <a:solidFill>
                  <a:schemeClr val="dk1"/>
                </a:solidFill>
                <a:latin typeface="Lato"/>
                <a:ea typeface="Lato"/>
                <a:cs typeface="Lato"/>
                <a:sym typeface="Lato"/>
              </a:rPr>
              <a:t>We got the table now we have exported it and will load the same on the power BI .</a:t>
            </a:r>
          </a:p>
          <a:p>
            <a:pPr lvl="0">
              <a:lnSpc>
                <a:spcPct val="114000"/>
              </a:lnSpc>
              <a:buSzPts val="1500"/>
            </a:pPr>
            <a:endParaRPr lang="en-US" dirty="0">
              <a:solidFill>
                <a:schemeClr val="dk1"/>
              </a:solidFill>
              <a:latin typeface="Lato"/>
              <a:ea typeface="Lato"/>
              <a:cs typeface="Lato"/>
              <a:sym typeface="Lato"/>
            </a:endParaRPr>
          </a:p>
          <a:p>
            <a:pPr lvl="0">
              <a:lnSpc>
                <a:spcPct val="114000"/>
              </a:lnSpc>
              <a:buSzPts val="1500"/>
            </a:pPr>
            <a:r>
              <a:rPr lang="en-US" dirty="0" smtClean="0">
                <a:solidFill>
                  <a:schemeClr val="dk1"/>
                </a:solidFill>
                <a:latin typeface="Lato"/>
                <a:ea typeface="Lato"/>
                <a:cs typeface="Lato"/>
                <a:sym typeface="Lato"/>
              </a:rPr>
              <a:t> </a:t>
            </a:r>
            <a:r>
              <a:rPr lang="en-US" dirty="0">
                <a:solidFill>
                  <a:schemeClr val="dk1"/>
                </a:solidFill>
                <a:latin typeface="Lato"/>
                <a:ea typeface="Lato"/>
                <a:cs typeface="Lato"/>
                <a:sym typeface="Lato"/>
              </a:rPr>
              <a:t>W</a:t>
            </a:r>
            <a:r>
              <a:rPr lang="en-US" dirty="0" smtClean="0">
                <a:solidFill>
                  <a:schemeClr val="dk1"/>
                </a:solidFill>
                <a:latin typeface="Lato"/>
                <a:ea typeface="Lato"/>
                <a:cs typeface="Lato"/>
                <a:sym typeface="Lato"/>
              </a:rPr>
              <a:t>e </a:t>
            </a:r>
            <a:r>
              <a:rPr lang="en-US" dirty="0">
                <a:solidFill>
                  <a:schemeClr val="dk1"/>
                </a:solidFill>
                <a:latin typeface="Lato"/>
                <a:ea typeface="Lato"/>
                <a:cs typeface="Lato"/>
                <a:sym typeface="Lato"/>
              </a:rPr>
              <a:t>can do it in powerBI as well but there seems to be some issue so I’ve exported it from SQL .</a:t>
            </a:r>
          </a:p>
          <a:p>
            <a:pPr lvl="0">
              <a:lnSpc>
                <a:spcPct val="114000"/>
              </a:lnSpc>
              <a:buSzPts val="1500"/>
            </a:pPr>
            <a:endParaRPr lang="en-US" dirty="0">
              <a:solidFill>
                <a:schemeClr val="dk1"/>
              </a:solidFill>
              <a:latin typeface="Lato"/>
              <a:ea typeface="Lato"/>
              <a:cs typeface="Lato"/>
              <a:sym typeface="Lato"/>
            </a:endParaRPr>
          </a:p>
          <a:p>
            <a:pPr lvl="0">
              <a:lnSpc>
                <a:spcPct val="114000"/>
              </a:lnSpc>
              <a:buSzPts val="1500"/>
            </a:pPr>
            <a:r>
              <a:rPr lang="en-US" dirty="0">
                <a:solidFill>
                  <a:schemeClr val="dk1"/>
                </a:solidFill>
                <a:latin typeface="Lato"/>
                <a:ea typeface="Lato"/>
                <a:cs typeface="Lato"/>
                <a:sym typeface="Lato"/>
              </a:rPr>
              <a:t>Then we have calculated the Retention Rate with or without credit cards using DAX function, but in order to calculate the rate , we need to calculate the retention with or without rewards and the total with or without rewards.</a:t>
            </a:r>
          </a:p>
          <a:p>
            <a:pPr lvl="0">
              <a:lnSpc>
                <a:spcPct val="114000"/>
              </a:lnSpc>
              <a:buSzPts val="1500"/>
            </a:pPr>
            <a:r>
              <a:rPr lang="en-US" dirty="0">
                <a:solidFill>
                  <a:schemeClr val="dk1"/>
                </a:solidFill>
                <a:latin typeface="Lato"/>
                <a:ea typeface="Lato"/>
                <a:cs typeface="Lato"/>
                <a:sym typeface="Lato"/>
              </a:rPr>
              <a:t>Then only we can calculate the rate ., we need to calculate the retention with or without rewards and the total with or without rewards.</a:t>
            </a:r>
          </a:p>
          <a:p>
            <a:pPr lvl="0">
              <a:lnSpc>
                <a:spcPct val="114000"/>
              </a:lnSpc>
              <a:buSzPts val="1500"/>
            </a:pPr>
            <a:r>
              <a:rPr lang="en-US" dirty="0">
                <a:solidFill>
                  <a:schemeClr val="dk1"/>
                </a:solidFill>
                <a:latin typeface="Lato"/>
                <a:ea typeface="Lato"/>
                <a:cs typeface="Lato"/>
                <a:sym typeface="Lato"/>
              </a:rPr>
              <a:t>Then only we can calculate the rate </a:t>
            </a:r>
            <a:r>
              <a:rPr lang="en-US" dirty="0" smtClean="0">
                <a:solidFill>
                  <a:schemeClr val="dk1"/>
                </a:solidFill>
                <a:latin typeface="Lato"/>
                <a:ea typeface="Lato"/>
                <a:cs typeface="Lato"/>
                <a:sym typeface="Lato"/>
              </a:rPr>
              <a:t>.</a:t>
            </a:r>
          </a:p>
          <a:p>
            <a:pPr lvl="0">
              <a:lnSpc>
                <a:spcPct val="114000"/>
              </a:lnSpc>
              <a:buSzPts val="1500"/>
            </a:pPr>
            <a:endParaRPr lang="en-US"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sz="1500" dirty="0">
              <a:solidFill>
                <a:schemeClr val="dk1"/>
              </a:solidFill>
              <a:latin typeface="Lato"/>
              <a:ea typeface="Lato"/>
              <a:cs typeface="Lato"/>
              <a:sym typeface="Lato"/>
            </a:endParaRPr>
          </a:p>
        </p:txBody>
      </p:sp>
    </p:spTree>
    <p:extLst>
      <p:ext uri="{BB962C8B-B14F-4D97-AF65-F5344CB8AC3E}">
        <p14:creationId xmlns:p14="http://schemas.microsoft.com/office/powerpoint/2010/main" val="20668072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61" name="Google Shape;161;p19"/>
          <p:cNvSpPr txBox="1"/>
          <p:nvPr/>
        </p:nvSpPr>
        <p:spPr>
          <a:xfrm>
            <a:off x="386660" y="977778"/>
            <a:ext cx="7899900" cy="3587683"/>
          </a:xfrm>
          <a:prstGeom prst="rect">
            <a:avLst/>
          </a:prstGeom>
          <a:noFill/>
          <a:ln>
            <a:noFill/>
          </a:ln>
        </p:spPr>
        <p:txBody>
          <a:bodyPr spcFirstLastPara="1" wrap="square" lIns="91425" tIns="91425" rIns="91425" bIns="91425" anchor="t" anchorCtr="0">
            <a:spAutoFit/>
          </a:bodyPr>
          <a:lstStyle/>
          <a:p>
            <a:pPr lvl="0">
              <a:lnSpc>
                <a:spcPct val="114000"/>
              </a:lnSpc>
              <a:buSzPts val="1500"/>
            </a:pPr>
            <a:r>
              <a:rPr lang="en-US" b="1" dirty="0">
                <a:solidFill>
                  <a:schemeClr val="dk1"/>
                </a:solidFill>
                <a:latin typeface="Lato"/>
                <a:ea typeface="Lato"/>
                <a:cs typeface="Lato"/>
                <a:sym typeface="Lato"/>
              </a:rPr>
              <a:t>Total With Rewards </a:t>
            </a:r>
            <a:r>
              <a:rPr lang="en-US" sz="1200" dirty="0">
                <a:solidFill>
                  <a:schemeClr val="dk1"/>
                </a:solidFill>
                <a:latin typeface="Lato"/>
                <a:ea typeface="Lato"/>
                <a:cs typeface="Lato"/>
                <a:sym typeface="Lato"/>
              </a:rPr>
              <a:t>= CALCULATE(COUNTROWS('</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[Has Credit Card] = "Yes")</a:t>
            </a:r>
          </a:p>
          <a:p>
            <a:pPr lvl="0">
              <a:lnSpc>
                <a:spcPct val="114000"/>
              </a:lnSpc>
              <a:buSzPts val="1500"/>
            </a:pPr>
            <a:endParaRPr lang="en-US" dirty="0">
              <a:solidFill>
                <a:schemeClr val="dk1"/>
              </a:solidFill>
              <a:latin typeface="Lato"/>
              <a:ea typeface="Lato"/>
              <a:cs typeface="Lato"/>
              <a:sym typeface="Lato"/>
            </a:endParaRPr>
          </a:p>
          <a:p>
            <a:pPr lvl="0">
              <a:lnSpc>
                <a:spcPct val="114000"/>
              </a:lnSpc>
              <a:buSzPts val="1500"/>
            </a:pPr>
            <a:r>
              <a:rPr lang="en-US" b="1" dirty="0">
                <a:solidFill>
                  <a:schemeClr val="dk1"/>
                </a:solidFill>
                <a:latin typeface="Lato"/>
                <a:ea typeface="Lato"/>
                <a:cs typeface="Lato"/>
                <a:sym typeface="Lato"/>
              </a:rPr>
              <a:t>Total without Rewards </a:t>
            </a:r>
            <a:r>
              <a:rPr lang="en-US" sz="1200" dirty="0">
                <a:solidFill>
                  <a:schemeClr val="dk1"/>
                </a:solidFill>
                <a:latin typeface="Lato"/>
                <a:ea typeface="Lato"/>
                <a:cs typeface="Lato"/>
                <a:sym typeface="Lato"/>
              </a:rPr>
              <a:t>= CALCULATE(COUNTROWS('</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[Has Credit Card] = "No")</a:t>
            </a:r>
          </a:p>
          <a:p>
            <a:pPr lvl="0">
              <a:lnSpc>
                <a:spcPct val="114000"/>
              </a:lnSpc>
              <a:buSzPts val="1500"/>
            </a:pPr>
            <a:endParaRPr lang="en-US" dirty="0">
              <a:solidFill>
                <a:schemeClr val="dk1"/>
              </a:solidFill>
              <a:latin typeface="Lato"/>
              <a:ea typeface="Lato"/>
              <a:cs typeface="Lato"/>
              <a:sym typeface="Lato"/>
            </a:endParaRPr>
          </a:p>
          <a:p>
            <a:pPr lvl="0">
              <a:lnSpc>
                <a:spcPct val="114000"/>
              </a:lnSpc>
              <a:buSzPts val="1500"/>
            </a:pPr>
            <a:r>
              <a:rPr lang="en-US" b="1" dirty="0">
                <a:solidFill>
                  <a:schemeClr val="dk1"/>
                </a:solidFill>
                <a:latin typeface="Lato"/>
                <a:ea typeface="Lato"/>
                <a:cs typeface="Lato"/>
                <a:sym typeface="Lato"/>
              </a:rPr>
              <a:t>Retention without rewards </a:t>
            </a:r>
            <a:r>
              <a:rPr lang="en-US" dirty="0">
                <a:solidFill>
                  <a:schemeClr val="dk1"/>
                </a:solidFill>
                <a:latin typeface="Lato"/>
                <a:ea typeface="Lato"/>
                <a:cs typeface="Lato"/>
                <a:sym typeface="Lato"/>
              </a:rPr>
              <a:t>= </a:t>
            </a:r>
            <a:r>
              <a:rPr lang="en-US" sz="1200" dirty="0">
                <a:solidFill>
                  <a:schemeClr val="dk1"/>
                </a:solidFill>
                <a:latin typeface="Lato"/>
                <a:ea typeface="Lato"/>
                <a:cs typeface="Lato"/>
                <a:sym typeface="Lato"/>
              </a:rPr>
              <a:t>CALCULATE(COUNTROWS(</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[Has Credit Card] = "No" ,</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[Exited or retained] = "Retained")</a:t>
            </a:r>
          </a:p>
          <a:p>
            <a:pPr lvl="0">
              <a:lnSpc>
                <a:spcPct val="114000"/>
              </a:lnSpc>
              <a:buSzPts val="1500"/>
            </a:pPr>
            <a:endParaRPr lang="en-US" dirty="0">
              <a:solidFill>
                <a:schemeClr val="dk1"/>
              </a:solidFill>
              <a:latin typeface="Lato"/>
              <a:ea typeface="Lato"/>
              <a:cs typeface="Lato"/>
              <a:sym typeface="Lato"/>
            </a:endParaRPr>
          </a:p>
          <a:p>
            <a:pPr lvl="0">
              <a:lnSpc>
                <a:spcPct val="114000"/>
              </a:lnSpc>
              <a:buSzPts val="1500"/>
            </a:pPr>
            <a:r>
              <a:rPr lang="en-US" b="1" dirty="0">
                <a:solidFill>
                  <a:schemeClr val="dk1"/>
                </a:solidFill>
                <a:latin typeface="Lato"/>
                <a:ea typeface="Lato"/>
                <a:cs typeface="Lato"/>
                <a:sym typeface="Lato"/>
              </a:rPr>
              <a:t>Retention with rewards </a:t>
            </a:r>
            <a:r>
              <a:rPr lang="en-US" dirty="0">
                <a:solidFill>
                  <a:schemeClr val="dk1"/>
                </a:solidFill>
                <a:latin typeface="Lato"/>
                <a:ea typeface="Lato"/>
                <a:cs typeface="Lato"/>
                <a:sym typeface="Lato"/>
              </a:rPr>
              <a:t>= </a:t>
            </a:r>
          </a:p>
          <a:p>
            <a:pPr lvl="0">
              <a:lnSpc>
                <a:spcPct val="114000"/>
              </a:lnSpc>
              <a:buSzPts val="1500"/>
            </a:pPr>
            <a:r>
              <a:rPr lang="en-US" sz="1200" dirty="0">
                <a:solidFill>
                  <a:schemeClr val="dk1"/>
                </a:solidFill>
                <a:latin typeface="Lato"/>
                <a:ea typeface="Lato"/>
                <a:cs typeface="Lato"/>
                <a:sym typeface="Lato"/>
              </a:rPr>
              <a:t>CALCULATE( COUNTROWS('</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[Has Credit Card] = "Yes",</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[Exited or retained] = "Exited")</a:t>
            </a:r>
          </a:p>
          <a:p>
            <a:pPr lvl="0">
              <a:lnSpc>
                <a:spcPct val="114000"/>
              </a:lnSpc>
              <a:buSzPts val="1500"/>
            </a:pPr>
            <a:endParaRPr lang="en-US" dirty="0">
              <a:solidFill>
                <a:schemeClr val="dk1"/>
              </a:solidFill>
              <a:latin typeface="Lato"/>
              <a:ea typeface="Lato"/>
              <a:cs typeface="Lato"/>
              <a:sym typeface="Lato"/>
            </a:endParaRPr>
          </a:p>
          <a:p>
            <a:pPr lvl="0">
              <a:lnSpc>
                <a:spcPct val="114000"/>
              </a:lnSpc>
              <a:buSzPts val="1500"/>
            </a:pPr>
            <a:r>
              <a:rPr lang="en-US" b="1" dirty="0">
                <a:solidFill>
                  <a:schemeClr val="dk1"/>
                </a:solidFill>
                <a:latin typeface="Lato"/>
                <a:ea typeface="Lato"/>
                <a:cs typeface="Lato"/>
                <a:sym typeface="Lato"/>
              </a:rPr>
              <a:t>Retention Rate without Rewards =</a:t>
            </a:r>
          </a:p>
          <a:p>
            <a:pPr lvl="0">
              <a:lnSpc>
                <a:spcPct val="114000"/>
              </a:lnSpc>
              <a:buSzPts val="1500"/>
            </a:pPr>
            <a:r>
              <a:rPr lang="en-US" dirty="0">
                <a:solidFill>
                  <a:schemeClr val="dk1"/>
                </a:solidFill>
                <a:latin typeface="Lato"/>
                <a:ea typeface="Lato"/>
                <a:cs typeface="Lato"/>
                <a:sym typeface="Lato"/>
              </a:rPr>
              <a:t> </a:t>
            </a:r>
            <a:r>
              <a:rPr lang="en-US" sz="1200" dirty="0">
                <a:solidFill>
                  <a:schemeClr val="dk1"/>
                </a:solidFill>
                <a:latin typeface="Lato"/>
                <a:ea typeface="Lato"/>
                <a:cs typeface="Lato"/>
                <a:sym typeface="Lato"/>
              </a:rPr>
              <a:t>DIVIDE([Retention without rewards],[Total without Rewards])</a:t>
            </a:r>
          </a:p>
          <a:p>
            <a:pPr marR="0" lvl="0" algn="l" rtl="0">
              <a:lnSpc>
                <a:spcPct val="114000"/>
              </a:lnSpc>
              <a:spcBef>
                <a:spcPts val="0"/>
              </a:spcBef>
              <a:spcAft>
                <a:spcPts val="0"/>
              </a:spcAft>
              <a:buClr>
                <a:srgbClr val="000000"/>
              </a:buClr>
              <a:buSzPts val="1500"/>
            </a:pPr>
            <a:endParaRPr dirty="0">
              <a:solidFill>
                <a:schemeClr val="dk1"/>
              </a:solidFill>
              <a:latin typeface="Lato"/>
              <a:ea typeface="Lato"/>
              <a:cs typeface="Lato"/>
              <a:sym typeface="Lato"/>
            </a:endParaRPr>
          </a:p>
        </p:txBody>
      </p:sp>
    </p:spTree>
    <p:extLst>
      <p:ext uri="{BB962C8B-B14F-4D97-AF65-F5344CB8AC3E}">
        <p14:creationId xmlns:p14="http://schemas.microsoft.com/office/powerpoint/2010/main" val="41396634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61" name="Google Shape;161;p19"/>
          <p:cNvSpPr txBox="1"/>
          <p:nvPr/>
        </p:nvSpPr>
        <p:spPr>
          <a:xfrm>
            <a:off x="386660" y="977778"/>
            <a:ext cx="7899900" cy="3798445"/>
          </a:xfrm>
          <a:prstGeom prst="rect">
            <a:avLst/>
          </a:prstGeom>
          <a:noFill/>
          <a:ln>
            <a:noFill/>
          </a:ln>
        </p:spPr>
        <p:txBody>
          <a:bodyPr spcFirstLastPara="1" wrap="square" lIns="91425" tIns="91425" rIns="91425" bIns="91425" anchor="t" anchorCtr="0">
            <a:spAutoFit/>
          </a:bodyPr>
          <a:lstStyle/>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lvl="0">
              <a:lnSpc>
                <a:spcPct val="114000"/>
              </a:lnSpc>
              <a:buSzPts val="1500"/>
            </a:pPr>
            <a:endParaRPr lang="en-US" sz="1500" dirty="0">
              <a:solidFill>
                <a:schemeClr val="dk1"/>
              </a:solidFill>
              <a:latin typeface="Lato"/>
              <a:ea typeface="Lato"/>
              <a:cs typeface="Lato"/>
              <a:sym typeface="Lato"/>
            </a:endParaRPr>
          </a:p>
          <a:p>
            <a:pPr lvl="0">
              <a:lnSpc>
                <a:spcPct val="114000"/>
              </a:lnSpc>
              <a:buSzPts val="1500"/>
            </a:pPr>
            <a:r>
              <a:rPr lang="en-US" dirty="0">
                <a:solidFill>
                  <a:schemeClr val="dk1"/>
                </a:solidFill>
                <a:latin typeface="Lato"/>
                <a:ea typeface="Lato"/>
                <a:cs typeface="Lato"/>
                <a:sym typeface="Lato"/>
              </a:rPr>
              <a:t>We have created a table visual and selected the required fields in the table visual and in the visual setting of the table reported ,under section Cell Elements ,selected the series as Churn risk and defined the rules like </a:t>
            </a:r>
          </a:p>
          <a:p>
            <a:pPr lvl="0">
              <a:lnSpc>
                <a:spcPct val="114000"/>
              </a:lnSpc>
              <a:buSzPts val="1500"/>
            </a:pPr>
            <a:r>
              <a:rPr lang="en-US" dirty="0">
                <a:solidFill>
                  <a:schemeClr val="dk1"/>
                </a:solidFill>
                <a:latin typeface="Lato"/>
                <a:ea typeface="Lato"/>
                <a:cs typeface="Lato"/>
                <a:sym typeface="Lato"/>
              </a:rPr>
              <a:t>High risk will be in red color , low will be in somewhat </a:t>
            </a:r>
            <a:r>
              <a:rPr lang="en-US" dirty="0" smtClean="0">
                <a:solidFill>
                  <a:schemeClr val="dk1"/>
                </a:solidFill>
                <a:latin typeface="Lato"/>
                <a:ea typeface="Lato"/>
                <a:cs typeface="Lato"/>
                <a:sym typeface="Lato"/>
              </a:rPr>
              <a:t>green.</a:t>
            </a: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765065" y="1014889"/>
            <a:ext cx="2213526" cy="1529136"/>
          </a:xfrm>
          <a:prstGeom prst="rect">
            <a:avLst/>
          </a:prstGeom>
        </p:spPr>
      </p:pic>
      <p:pic>
        <p:nvPicPr>
          <p:cNvPr id="5" name="Picture 4"/>
          <p:cNvPicPr/>
          <p:nvPr/>
        </p:nvPicPr>
        <p:blipFill>
          <a:blip r:embed="rId4"/>
          <a:stretch>
            <a:fillRect/>
          </a:stretch>
        </p:blipFill>
        <p:spPr>
          <a:xfrm>
            <a:off x="3848430" y="1024413"/>
            <a:ext cx="2362248" cy="1519612"/>
          </a:xfrm>
          <a:prstGeom prst="rect">
            <a:avLst/>
          </a:prstGeom>
        </p:spPr>
      </p:pic>
    </p:spTree>
    <p:extLst>
      <p:ext uri="{BB962C8B-B14F-4D97-AF65-F5344CB8AC3E}">
        <p14:creationId xmlns:p14="http://schemas.microsoft.com/office/powerpoint/2010/main" val="35694609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386660" y="205058"/>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61" name="Google Shape;161;p19"/>
          <p:cNvSpPr txBox="1"/>
          <p:nvPr/>
        </p:nvSpPr>
        <p:spPr>
          <a:xfrm>
            <a:off x="386660" y="977778"/>
            <a:ext cx="7899900" cy="4131870"/>
          </a:xfrm>
          <a:prstGeom prst="rect">
            <a:avLst/>
          </a:prstGeom>
          <a:noFill/>
          <a:ln>
            <a:noFill/>
          </a:ln>
        </p:spPr>
        <p:txBody>
          <a:bodyPr spcFirstLastPara="1" wrap="square" lIns="91425" tIns="91425" rIns="91425" bIns="91425" anchor="t" anchorCtr="0">
            <a:spAutoFit/>
          </a:bodyPr>
          <a:lstStyle/>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0"/>
              </a:spcBef>
              <a:spcAft>
                <a:spcPts val="0"/>
              </a:spcAft>
              <a:buClr>
                <a:srgbClr val="000000"/>
              </a:buClr>
              <a:buSzPts val="1500"/>
            </a:pPr>
            <a:endParaRPr sz="1500"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990068" y="1115412"/>
            <a:ext cx="5733415" cy="3655060"/>
          </a:xfrm>
          <a:prstGeom prst="rect">
            <a:avLst/>
          </a:prstGeom>
        </p:spPr>
      </p:pic>
    </p:spTree>
    <p:extLst>
      <p:ext uri="{BB962C8B-B14F-4D97-AF65-F5344CB8AC3E}">
        <p14:creationId xmlns:p14="http://schemas.microsoft.com/office/powerpoint/2010/main" val="28452694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61" name="Google Shape;161;p19"/>
          <p:cNvSpPr txBox="1"/>
          <p:nvPr/>
        </p:nvSpPr>
        <p:spPr>
          <a:xfrm>
            <a:off x="386660" y="977778"/>
            <a:ext cx="7899900" cy="3816014"/>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4000"/>
              </a:lnSpc>
              <a:spcBef>
                <a:spcPts val="0"/>
              </a:spcBef>
              <a:spcAft>
                <a:spcPts val="0"/>
              </a:spcAft>
              <a:buClr>
                <a:srgbClr val="000000"/>
              </a:buClr>
              <a:buSzPts val="1500"/>
              <a:buFont typeface="+mj-lt"/>
              <a:buAutoNum type="arabicPeriod" startAt="11"/>
            </a:pPr>
            <a:r>
              <a:rPr lang="en-GB" sz="1500" b="0" i="0" u="none" strike="noStrike" cap="none" dirty="0" smtClean="0">
                <a:solidFill>
                  <a:schemeClr val="dk1"/>
                </a:solidFill>
                <a:latin typeface="Lato"/>
                <a:ea typeface="Lato"/>
                <a:cs typeface="Lato"/>
                <a:sym typeface="Lato"/>
              </a:rPr>
              <a:t>What </a:t>
            </a:r>
            <a:r>
              <a:rPr lang="en-GB" sz="1500" b="0" i="0" u="none" strike="noStrike" cap="none" dirty="0">
                <a:solidFill>
                  <a:schemeClr val="dk1"/>
                </a:solidFill>
                <a:latin typeface="Lato"/>
                <a:ea typeface="Lato"/>
                <a:cs typeface="Lato"/>
                <a:sym typeface="Lato"/>
              </a:rPr>
              <a:t>is the current churn rate per year and overall as well in the bank. Can you suggest some insights to the bank about which kind of customers are more likely to churn and what are the different strategies that can be used to decrease the churn rate</a:t>
            </a:r>
            <a:r>
              <a:rPr lang="en-GB" sz="1500" b="0" i="0" u="none" strike="noStrike" cap="none" dirty="0" smtClean="0">
                <a:solidFill>
                  <a:schemeClr val="dk1"/>
                </a:solidFill>
                <a:latin typeface="Lato"/>
                <a:ea typeface="Lato"/>
                <a:cs typeface="Lato"/>
                <a:sym typeface="Lato"/>
              </a:rPr>
              <a:t>.</a:t>
            </a:r>
          </a:p>
          <a:p>
            <a:pPr marR="0" lvl="0" algn="l" rtl="0">
              <a:lnSpc>
                <a:spcPct val="114000"/>
              </a:lnSpc>
              <a:spcBef>
                <a:spcPts val="0"/>
              </a:spcBef>
              <a:spcAft>
                <a:spcPts val="0"/>
              </a:spcAft>
              <a:buClr>
                <a:srgbClr val="000000"/>
              </a:buClr>
              <a:buSzPts val="1500"/>
            </a:pPr>
            <a:endParaRPr lang="en-GB" sz="1500" b="0" i="0" u="none" strike="noStrike" cap="none" dirty="0" smtClean="0">
              <a:solidFill>
                <a:schemeClr val="dk1"/>
              </a:solidFill>
              <a:latin typeface="Lato"/>
              <a:ea typeface="Lato"/>
              <a:cs typeface="Lato"/>
              <a:sym typeface="Lato"/>
            </a:endParaRPr>
          </a:p>
          <a:p>
            <a:pPr lvl="0">
              <a:lnSpc>
                <a:spcPct val="114000"/>
              </a:lnSpc>
              <a:buSzPts val="1500"/>
            </a:pPr>
            <a:r>
              <a:rPr lang="en-US" sz="1500" dirty="0">
                <a:solidFill>
                  <a:schemeClr val="dk1"/>
                </a:solidFill>
                <a:latin typeface="Lato"/>
                <a:ea typeface="Lato"/>
                <a:cs typeface="Lato"/>
                <a:sym typeface="Lato"/>
              </a:rPr>
              <a:t>W</a:t>
            </a:r>
            <a:r>
              <a:rPr lang="en-US" sz="1500" dirty="0" smtClean="0">
                <a:solidFill>
                  <a:schemeClr val="dk1"/>
                </a:solidFill>
                <a:latin typeface="Lato"/>
                <a:ea typeface="Lato"/>
                <a:cs typeface="Lato"/>
                <a:sym typeface="Lato"/>
              </a:rPr>
              <a:t>e </a:t>
            </a:r>
            <a:r>
              <a:rPr lang="en-US" sz="1500" dirty="0">
                <a:solidFill>
                  <a:schemeClr val="dk1"/>
                </a:solidFill>
                <a:latin typeface="Lato"/>
                <a:ea typeface="Lato"/>
                <a:cs typeface="Lato"/>
                <a:sym typeface="Lato"/>
              </a:rPr>
              <a:t>have done it in PowerBI using DAX functions </a:t>
            </a:r>
          </a:p>
          <a:p>
            <a:pPr lvl="0">
              <a:lnSpc>
                <a:spcPct val="114000"/>
              </a:lnSpc>
              <a:buSzPts val="1500"/>
            </a:pPr>
            <a:r>
              <a:rPr lang="en-US" sz="1500" dirty="0" err="1">
                <a:solidFill>
                  <a:schemeClr val="dk1"/>
                </a:solidFill>
                <a:latin typeface="Lato"/>
                <a:ea typeface="Lato"/>
                <a:cs typeface="Lato"/>
                <a:sym typeface="Lato"/>
              </a:rPr>
              <a:t>ChurnDate</a:t>
            </a:r>
            <a:r>
              <a:rPr lang="en-US" sz="1500" dirty="0">
                <a:solidFill>
                  <a:schemeClr val="dk1"/>
                </a:solidFill>
                <a:latin typeface="Lato"/>
                <a:ea typeface="Lato"/>
                <a:cs typeface="Lato"/>
                <a:sym typeface="Lato"/>
              </a:rPr>
              <a:t> = </a:t>
            </a:r>
          </a:p>
          <a:p>
            <a:pPr lvl="0">
              <a:lnSpc>
                <a:spcPct val="114000"/>
              </a:lnSpc>
              <a:buSzPts val="1500"/>
            </a:pPr>
            <a:r>
              <a:rPr lang="en-US" sz="1200" dirty="0">
                <a:solidFill>
                  <a:schemeClr val="dk1"/>
                </a:solidFill>
                <a:latin typeface="Lato"/>
                <a:ea typeface="Lato"/>
                <a:cs typeface="Lato"/>
                <a:sym typeface="Lato"/>
              </a:rPr>
              <a:t>VAR </a:t>
            </a:r>
            <a:r>
              <a:rPr lang="en-US" sz="1200" dirty="0" err="1">
                <a:solidFill>
                  <a:schemeClr val="dk1"/>
                </a:solidFill>
                <a:latin typeface="Lato"/>
                <a:ea typeface="Lato"/>
                <a:cs typeface="Lato"/>
                <a:sym typeface="Lato"/>
              </a:rPr>
              <a:t>JoinDate</a:t>
            </a:r>
            <a:r>
              <a:rPr lang="en-US" sz="1200" dirty="0">
                <a:solidFill>
                  <a:schemeClr val="dk1"/>
                </a:solidFill>
                <a:latin typeface="Lato"/>
                <a:ea typeface="Lato"/>
                <a:cs typeface="Lato"/>
                <a:sym typeface="Lato"/>
              </a:rPr>
              <a:t> = </a:t>
            </a:r>
          </a:p>
          <a:p>
            <a:pPr lvl="0">
              <a:lnSpc>
                <a:spcPct val="114000"/>
              </a:lnSpc>
              <a:buSzPts val="1500"/>
            </a:pPr>
            <a:r>
              <a:rPr lang="en-US" sz="1200" dirty="0">
                <a:solidFill>
                  <a:schemeClr val="dk1"/>
                </a:solidFill>
                <a:latin typeface="Lato"/>
                <a:ea typeface="Lato"/>
                <a:cs typeface="Lato"/>
                <a:sym typeface="Lato"/>
              </a:rPr>
              <a:t>    CALCULATE(</a:t>
            </a:r>
          </a:p>
          <a:p>
            <a:pPr lvl="0">
              <a:lnSpc>
                <a:spcPct val="114000"/>
              </a:lnSpc>
              <a:buSzPts val="1500"/>
            </a:pPr>
            <a:r>
              <a:rPr lang="en-US" sz="1200" dirty="0">
                <a:solidFill>
                  <a:schemeClr val="dk1"/>
                </a:solidFill>
                <a:latin typeface="Lato"/>
                <a:ea typeface="Lato"/>
                <a:cs typeface="Lato"/>
                <a:sym typeface="Lato"/>
              </a:rPr>
              <a:t>        MAX(</a:t>
            </a:r>
            <a:r>
              <a:rPr lang="en-US" sz="1200" dirty="0" err="1">
                <a:solidFill>
                  <a:schemeClr val="dk1"/>
                </a:solidFill>
                <a:latin typeface="Lato"/>
                <a:ea typeface="Lato"/>
                <a:cs typeface="Lato"/>
                <a:sym typeface="Lato"/>
              </a:rPr>
              <a:t>CustomerInfo</a:t>
            </a:r>
            <a:r>
              <a:rPr lang="en-US" sz="1200" dirty="0">
                <a:solidFill>
                  <a:schemeClr val="dk1"/>
                </a:solidFill>
                <a:latin typeface="Lato"/>
                <a:ea typeface="Lato"/>
                <a:cs typeface="Lato"/>
                <a:sym typeface="Lato"/>
              </a:rPr>
              <a:t>[Bank DOJ]),</a:t>
            </a:r>
          </a:p>
          <a:p>
            <a:pPr lvl="0">
              <a:lnSpc>
                <a:spcPct val="114000"/>
              </a:lnSpc>
              <a:buSzPts val="1500"/>
            </a:pPr>
            <a:r>
              <a:rPr lang="en-US" sz="1200" dirty="0">
                <a:solidFill>
                  <a:schemeClr val="dk1"/>
                </a:solidFill>
                <a:latin typeface="Lato"/>
                <a:ea typeface="Lato"/>
                <a:cs typeface="Lato"/>
                <a:sym typeface="Lato"/>
              </a:rPr>
              <a:t>        FILTER(</a:t>
            </a:r>
            <a:r>
              <a:rPr lang="en-US" sz="1200" dirty="0" err="1">
                <a:solidFill>
                  <a:schemeClr val="dk1"/>
                </a:solidFill>
                <a:latin typeface="Lato"/>
                <a:ea typeface="Lato"/>
                <a:cs typeface="Lato"/>
                <a:sym typeface="Lato"/>
              </a:rPr>
              <a:t>CustomerInfo</a:t>
            </a:r>
            <a:r>
              <a:rPr lang="en-US" sz="1200" dirty="0">
                <a:solidFill>
                  <a:schemeClr val="dk1"/>
                </a:solidFill>
                <a:latin typeface="Lato"/>
                <a:ea typeface="Lato"/>
                <a:cs typeface="Lato"/>
                <a:sym typeface="Lato"/>
              </a:rPr>
              <a:t>, </a:t>
            </a:r>
            <a:r>
              <a:rPr lang="en-US" sz="1200" dirty="0" err="1">
                <a:solidFill>
                  <a:schemeClr val="dk1"/>
                </a:solidFill>
                <a:latin typeface="Lato"/>
                <a:ea typeface="Lato"/>
                <a:cs typeface="Lato"/>
                <a:sym typeface="Lato"/>
              </a:rPr>
              <a:t>CustomerInfo</a:t>
            </a:r>
            <a:r>
              <a:rPr lang="en-US" sz="1200" dirty="0">
                <a:solidFill>
                  <a:schemeClr val="dk1"/>
                </a:solidFill>
                <a:latin typeface="Lato"/>
                <a:ea typeface="Lato"/>
                <a:cs typeface="Lato"/>
                <a:sym typeface="Lato"/>
              </a:rPr>
              <a:t>[</a:t>
            </a:r>
            <a:r>
              <a:rPr lang="en-US" sz="1200" dirty="0" err="1">
                <a:solidFill>
                  <a:schemeClr val="dk1"/>
                </a:solidFill>
                <a:latin typeface="Lato"/>
                <a:ea typeface="Lato"/>
                <a:cs typeface="Lato"/>
                <a:sym typeface="Lato"/>
              </a:rPr>
              <a:t>CustomerId</a:t>
            </a:r>
            <a:r>
              <a:rPr lang="en-US" sz="1200" dirty="0">
                <a:solidFill>
                  <a:schemeClr val="dk1"/>
                </a:solidFill>
                <a:latin typeface="Lato"/>
                <a:ea typeface="Lato"/>
                <a:cs typeface="Lato"/>
                <a:sym typeface="Lato"/>
              </a:rPr>
              <a:t>] = </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a:t>
            </a:r>
            <a:r>
              <a:rPr lang="en-US" sz="1200" dirty="0" err="1">
                <a:solidFill>
                  <a:schemeClr val="dk1"/>
                </a:solidFill>
                <a:latin typeface="Lato"/>
                <a:ea typeface="Lato"/>
                <a:cs typeface="Lato"/>
                <a:sym typeface="Lato"/>
              </a:rPr>
              <a:t>CustomerId</a:t>
            </a:r>
            <a:r>
              <a:rPr lang="en-US" sz="1200" dirty="0">
                <a:solidFill>
                  <a:schemeClr val="dk1"/>
                </a:solidFill>
                <a:latin typeface="Lato"/>
                <a:ea typeface="Lato"/>
                <a:cs typeface="Lato"/>
                <a:sym typeface="Lato"/>
              </a:rPr>
              <a:t>])</a:t>
            </a:r>
          </a:p>
          <a:p>
            <a:pPr lvl="0">
              <a:lnSpc>
                <a:spcPct val="114000"/>
              </a:lnSpc>
              <a:buSzPts val="1500"/>
            </a:pPr>
            <a:r>
              <a:rPr lang="en-US" sz="1200" dirty="0">
                <a:solidFill>
                  <a:schemeClr val="dk1"/>
                </a:solidFill>
                <a:latin typeface="Lato"/>
                <a:ea typeface="Lato"/>
                <a:cs typeface="Lato"/>
                <a:sym typeface="Lato"/>
              </a:rPr>
              <a:t>    )</a:t>
            </a:r>
          </a:p>
          <a:p>
            <a:pPr lvl="0">
              <a:lnSpc>
                <a:spcPct val="114000"/>
              </a:lnSpc>
              <a:buSzPts val="1500"/>
            </a:pPr>
            <a:r>
              <a:rPr lang="en-US" sz="1200" dirty="0">
                <a:solidFill>
                  <a:schemeClr val="dk1"/>
                </a:solidFill>
                <a:latin typeface="Lato"/>
                <a:ea typeface="Lato"/>
                <a:cs typeface="Lato"/>
                <a:sym typeface="Lato"/>
              </a:rPr>
              <a:t>RETURN DATE(YEAR(</a:t>
            </a:r>
            <a:r>
              <a:rPr lang="en-US" sz="1200" dirty="0" err="1">
                <a:solidFill>
                  <a:schemeClr val="dk1"/>
                </a:solidFill>
                <a:latin typeface="Lato"/>
                <a:ea typeface="Lato"/>
                <a:cs typeface="Lato"/>
                <a:sym typeface="Lato"/>
              </a:rPr>
              <a:t>JoinDate</a:t>
            </a:r>
            <a:r>
              <a:rPr lang="en-US" sz="1200" dirty="0">
                <a:solidFill>
                  <a:schemeClr val="dk1"/>
                </a:solidFill>
                <a:latin typeface="Lato"/>
                <a:ea typeface="Lato"/>
                <a:cs typeface="Lato"/>
                <a:sym typeface="Lato"/>
              </a:rPr>
              <a:t>) + </a:t>
            </a:r>
            <a:r>
              <a:rPr lang="en-US" sz="1200" dirty="0" err="1">
                <a:solidFill>
                  <a:schemeClr val="dk1"/>
                </a:solidFill>
                <a:latin typeface="Lato"/>
                <a:ea typeface="Lato"/>
                <a:cs typeface="Lato"/>
                <a:sym typeface="Lato"/>
              </a:rPr>
              <a:t>Bank_Churn</a:t>
            </a:r>
            <a:r>
              <a:rPr lang="en-US" sz="1200" dirty="0">
                <a:solidFill>
                  <a:schemeClr val="dk1"/>
                </a:solidFill>
                <a:latin typeface="Lato"/>
                <a:ea typeface="Lato"/>
                <a:cs typeface="Lato"/>
                <a:sym typeface="Lato"/>
              </a:rPr>
              <a:t>[Tenure], MONTH(</a:t>
            </a:r>
            <a:r>
              <a:rPr lang="en-US" sz="1200" dirty="0" err="1">
                <a:solidFill>
                  <a:schemeClr val="dk1"/>
                </a:solidFill>
                <a:latin typeface="Lato"/>
                <a:ea typeface="Lato"/>
                <a:cs typeface="Lato"/>
                <a:sym typeface="Lato"/>
              </a:rPr>
              <a:t>JoinDate</a:t>
            </a:r>
            <a:r>
              <a:rPr lang="en-US" sz="1200" dirty="0">
                <a:solidFill>
                  <a:schemeClr val="dk1"/>
                </a:solidFill>
                <a:latin typeface="Lato"/>
                <a:ea typeface="Lato"/>
                <a:cs typeface="Lato"/>
                <a:sym typeface="Lato"/>
              </a:rPr>
              <a:t>), DAY(</a:t>
            </a:r>
            <a:r>
              <a:rPr lang="en-US" sz="1200" dirty="0" err="1">
                <a:solidFill>
                  <a:schemeClr val="dk1"/>
                </a:solidFill>
                <a:latin typeface="Lato"/>
                <a:ea typeface="Lato"/>
                <a:cs typeface="Lato"/>
                <a:sym typeface="Lato"/>
              </a:rPr>
              <a:t>JoinDate</a:t>
            </a:r>
            <a:r>
              <a:rPr lang="en-US" sz="1200" dirty="0" smtClean="0">
                <a:solidFill>
                  <a:schemeClr val="dk1"/>
                </a:solidFill>
                <a:latin typeface="Lato"/>
                <a:ea typeface="Lato"/>
                <a:cs typeface="Lato"/>
                <a:sym typeface="Lato"/>
              </a:rPr>
              <a:t>))</a:t>
            </a:r>
          </a:p>
          <a:p>
            <a:pPr lvl="0">
              <a:lnSpc>
                <a:spcPct val="114000"/>
              </a:lnSpc>
              <a:buSzPts val="1500"/>
            </a:pPr>
            <a:endParaRPr lang="en-US" sz="1500" dirty="0">
              <a:solidFill>
                <a:schemeClr val="dk1"/>
              </a:solidFill>
              <a:latin typeface="Lato"/>
              <a:ea typeface="Lato"/>
              <a:cs typeface="Lato"/>
              <a:sym typeface="Lato"/>
            </a:endParaRPr>
          </a:p>
          <a:p>
            <a:pPr lvl="0">
              <a:lnSpc>
                <a:spcPct val="114000"/>
              </a:lnSpc>
              <a:buSzPts val="1500"/>
            </a:pPr>
            <a:endParaRPr lang="en-US" sz="1500" dirty="0" smtClean="0">
              <a:solidFill>
                <a:schemeClr val="dk1"/>
              </a:solidFill>
              <a:latin typeface="Lato"/>
              <a:ea typeface="Lato"/>
              <a:cs typeface="Lato"/>
              <a:sym typeface="Lato"/>
            </a:endParaRPr>
          </a:p>
          <a:p>
            <a:pPr lvl="0">
              <a:lnSpc>
                <a:spcPct val="114000"/>
              </a:lnSpc>
              <a:buSzPts val="1500"/>
            </a:pPr>
            <a:endParaRPr sz="1500" dirty="0">
              <a:solidFill>
                <a:schemeClr val="dk1"/>
              </a:solidFill>
              <a:latin typeface="Lato"/>
              <a:ea typeface="Lato"/>
              <a:cs typeface="Lato"/>
              <a:sym typeface="Lato"/>
            </a:endParaRPr>
          </a:p>
        </p:txBody>
      </p:sp>
    </p:spTree>
    <p:extLst>
      <p:ext uri="{BB962C8B-B14F-4D97-AF65-F5344CB8AC3E}">
        <p14:creationId xmlns:p14="http://schemas.microsoft.com/office/powerpoint/2010/main" val="427761092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61" name="Google Shape;161;p19"/>
          <p:cNvSpPr txBox="1"/>
          <p:nvPr/>
        </p:nvSpPr>
        <p:spPr>
          <a:xfrm>
            <a:off x="386660" y="977778"/>
            <a:ext cx="7899900" cy="4128151"/>
          </a:xfrm>
          <a:prstGeom prst="rect">
            <a:avLst/>
          </a:prstGeom>
          <a:noFill/>
          <a:ln>
            <a:noFill/>
          </a:ln>
        </p:spPr>
        <p:txBody>
          <a:bodyPr spcFirstLastPara="1" wrap="square" lIns="91425" tIns="91425" rIns="91425" bIns="91425" anchor="t" anchorCtr="0">
            <a:spAutoFit/>
          </a:bodyPr>
          <a:lstStyle/>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a:lnSpc>
                <a:spcPct val="114000"/>
              </a:lnSpc>
              <a:spcBef>
                <a:spcPts val="1000"/>
              </a:spcBef>
              <a:buSzPts val="1500"/>
            </a:pPr>
            <a:r>
              <a:rPr lang="en-US" sz="1500" dirty="0" smtClean="0">
                <a:solidFill>
                  <a:schemeClr val="dk1"/>
                </a:solidFill>
                <a:latin typeface="Lato"/>
                <a:ea typeface="Lato"/>
                <a:cs typeface="Lato"/>
                <a:sym typeface="Lato"/>
              </a:rPr>
              <a:t> </a:t>
            </a:r>
            <a:r>
              <a:rPr lang="en-GB" b="1" dirty="0"/>
              <a:t>Annual Churn Rate =</a:t>
            </a:r>
            <a:r>
              <a:rPr lang="en-GB" dirty="0"/>
              <a:t> </a:t>
            </a:r>
            <a:r>
              <a:rPr lang="en-GB" sz="1200" dirty="0"/>
              <a:t>DIVIDE(COUNTROWS(</a:t>
            </a:r>
            <a:r>
              <a:rPr lang="en-GB" sz="1200" dirty="0" err="1"/>
              <a:t>Bank_Churn</a:t>
            </a:r>
            <a:r>
              <a:rPr lang="en-GB" sz="1200" dirty="0"/>
              <a:t>),CALCULATE(COUNTROWS(</a:t>
            </a:r>
            <a:r>
              <a:rPr lang="en-GB" sz="1200" dirty="0" err="1"/>
              <a:t>Bank_Churn</a:t>
            </a:r>
            <a:r>
              <a:rPr lang="en-GB" sz="1200" dirty="0"/>
              <a:t>),ALL(</a:t>
            </a:r>
            <a:r>
              <a:rPr lang="en-GB" sz="1200" dirty="0" err="1"/>
              <a:t>Bank_Churn</a:t>
            </a:r>
            <a:r>
              <a:rPr lang="en-GB" sz="1200" dirty="0"/>
              <a:t>[</a:t>
            </a:r>
            <a:r>
              <a:rPr lang="en-GB" sz="1200" dirty="0" err="1"/>
              <a:t>ChurnDate</a:t>
            </a:r>
            <a:r>
              <a:rPr lang="en-GB" sz="1200" dirty="0"/>
              <a:t>]))* 100)</a:t>
            </a:r>
            <a:endParaRPr lang="en-IN" sz="1200" dirty="0"/>
          </a:p>
          <a:p>
            <a:pPr marR="0" lvl="0" algn="l" rtl="0">
              <a:lnSpc>
                <a:spcPct val="114000"/>
              </a:lnSpc>
              <a:spcBef>
                <a:spcPts val="1000"/>
              </a:spcBef>
              <a:spcAft>
                <a:spcPts val="0"/>
              </a:spcAft>
              <a:buClr>
                <a:srgbClr val="000000"/>
              </a:buClr>
              <a:buSzPts val="1500"/>
            </a:pPr>
            <a:endParaRPr sz="1500"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1350710" y="977778"/>
            <a:ext cx="5362575" cy="2619375"/>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61" name="Google Shape;161;p19"/>
          <p:cNvSpPr txBox="1"/>
          <p:nvPr/>
        </p:nvSpPr>
        <p:spPr>
          <a:xfrm>
            <a:off x="386660" y="977778"/>
            <a:ext cx="7899900" cy="4098528"/>
          </a:xfrm>
          <a:prstGeom prst="rect">
            <a:avLst/>
          </a:prstGeom>
          <a:noFill/>
          <a:ln>
            <a:noFill/>
          </a:ln>
        </p:spPr>
        <p:txBody>
          <a:bodyPr spcFirstLastPara="1" wrap="square" lIns="91425" tIns="91425" rIns="91425" bIns="91425" anchor="t" anchorCtr="0">
            <a:spAutoFit/>
          </a:bodyPr>
          <a:lstStyle/>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US"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sz="1500"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5848539" y="977778"/>
            <a:ext cx="2190937" cy="2136614"/>
          </a:xfrm>
          <a:prstGeom prst="rect">
            <a:avLst/>
          </a:prstGeom>
        </p:spPr>
      </p:pic>
      <p:pic>
        <p:nvPicPr>
          <p:cNvPr id="5" name="Picture 4"/>
          <p:cNvPicPr/>
          <p:nvPr/>
        </p:nvPicPr>
        <p:blipFill>
          <a:blip r:embed="rId4"/>
          <a:stretch>
            <a:fillRect/>
          </a:stretch>
        </p:blipFill>
        <p:spPr>
          <a:xfrm>
            <a:off x="459088" y="1620570"/>
            <a:ext cx="4982046" cy="3203364"/>
          </a:xfrm>
          <a:prstGeom prst="rect">
            <a:avLst/>
          </a:prstGeom>
        </p:spPr>
      </p:pic>
    </p:spTree>
    <p:extLst>
      <p:ext uri="{BB962C8B-B14F-4D97-AF65-F5344CB8AC3E}">
        <p14:creationId xmlns:p14="http://schemas.microsoft.com/office/powerpoint/2010/main" val="8021520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61" name="Google Shape;161;p19"/>
          <p:cNvSpPr txBox="1"/>
          <p:nvPr/>
        </p:nvSpPr>
        <p:spPr>
          <a:xfrm>
            <a:off x="299331" y="732044"/>
            <a:ext cx="7899900" cy="4361677"/>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4000"/>
              </a:lnSpc>
              <a:spcBef>
                <a:spcPts val="1000"/>
              </a:spcBef>
              <a:spcAft>
                <a:spcPts val="0"/>
              </a:spcAft>
              <a:buClr>
                <a:srgbClr val="000000"/>
              </a:buClr>
              <a:buSzPts val="1500"/>
              <a:buFont typeface="+mj-lt"/>
              <a:buAutoNum type="arabicPeriod" startAt="12"/>
            </a:pPr>
            <a:r>
              <a:rPr lang="en-GB" sz="1500" dirty="0" smtClean="0">
                <a:solidFill>
                  <a:schemeClr val="dk1"/>
                </a:solidFill>
                <a:latin typeface="Lato"/>
                <a:ea typeface="Lato"/>
                <a:cs typeface="Lato"/>
                <a:sym typeface="Lato"/>
              </a:rPr>
              <a:t>Create </a:t>
            </a:r>
            <a:r>
              <a:rPr lang="en-GB" sz="1500" dirty="0">
                <a:solidFill>
                  <a:schemeClr val="dk1"/>
                </a:solidFill>
                <a:latin typeface="Lato"/>
                <a:ea typeface="Lato"/>
                <a:cs typeface="Lato"/>
                <a:sym typeface="Lato"/>
              </a:rPr>
              <a:t>a dashboard incorporating all the KPIs and visualization related metrics. Use a slicer in order to assist in selection in the dashboard</a:t>
            </a:r>
            <a:r>
              <a:rPr lang="en-GB" sz="1500" dirty="0" smtClean="0">
                <a:solidFill>
                  <a:schemeClr val="dk1"/>
                </a:solidFill>
                <a:latin typeface="Lato"/>
                <a:ea typeface="Lato"/>
                <a:cs typeface="Lato"/>
                <a:sym typeface="Lato"/>
              </a:rPr>
              <a:t>.</a:t>
            </a:r>
          </a:p>
          <a:p>
            <a:pPr marR="0" lvl="0" algn="l" rtl="0">
              <a:lnSpc>
                <a:spcPct val="114000"/>
              </a:lnSpc>
              <a:spcBef>
                <a:spcPts val="1000"/>
              </a:spcBef>
              <a:spcAft>
                <a:spcPts val="0"/>
              </a:spcAft>
              <a:buClr>
                <a:srgbClr val="000000"/>
              </a:buClr>
              <a:buSzPts val="1500"/>
            </a:pPr>
            <a:endParaRPr lang="en-GB" sz="1500" dirty="0" smtClean="0">
              <a:solidFill>
                <a:schemeClr val="dk1"/>
              </a:solidFill>
              <a:latin typeface="Lato"/>
              <a:ea typeface="Lato"/>
              <a:cs typeface="Lato"/>
              <a:sym typeface="Lato"/>
            </a:endParaRPr>
          </a:p>
          <a:p>
            <a:pPr marR="0" lvl="0" algn="l" rtl="0">
              <a:lnSpc>
                <a:spcPct val="114000"/>
              </a:lnSpc>
              <a:spcBef>
                <a:spcPts val="1000"/>
              </a:spcBef>
              <a:spcAft>
                <a:spcPts val="0"/>
              </a:spcAft>
              <a:buClr>
                <a:srgbClr val="000000"/>
              </a:buClr>
              <a:buSzPts val="1500"/>
            </a:pPr>
            <a:endParaRPr lang="en-GB" sz="1500" dirty="0">
              <a:solidFill>
                <a:schemeClr val="dk1"/>
              </a:solidFill>
              <a:latin typeface="Lato"/>
              <a:ea typeface="Lato"/>
              <a:cs typeface="Lato"/>
              <a:sym typeface="Lato"/>
            </a:endParaRPr>
          </a:p>
          <a:p>
            <a:pPr marL="342900" marR="0" lvl="0" indent="-342900" algn="l" rtl="0">
              <a:lnSpc>
                <a:spcPct val="114000"/>
              </a:lnSpc>
              <a:spcBef>
                <a:spcPts val="1000"/>
              </a:spcBef>
              <a:spcAft>
                <a:spcPts val="0"/>
              </a:spcAft>
              <a:buClr>
                <a:srgbClr val="000000"/>
              </a:buClr>
              <a:buSzPts val="1500"/>
              <a:buFont typeface="+mj-lt"/>
              <a:buAutoNum type="arabicPeriod" startAt="12"/>
            </a:pPr>
            <a:endParaRPr lang="en-GB" sz="1500" dirty="0" smtClean="0">
              <a:solidFill>
                <a:schemeClr val="dk1"/>
              </a:solidFill>
              <a:latin typeface="Lato"/>
              <a:ea typeface="Lato"/>
              <a:cs typeface="Lato"/>
              <a:sym typeface="Lato"/>
            </a:endParaRPr>
          </a:p>
          <a:p>
            <a:pPr marL="342900" marR="0" lvl="0" indent="-342900" algn="l" rtl="0">
              <a:lnSpc>
                <a:spcPct val="114000"/>
              </a:lnSpc>
              <a:spcBef>
                <a:spcPts val="1000"/>
              </a:spcBef>
              <a:spcAft>
                <a:spcPts val="0"/>
              </a:spcAft>
              <a:buClr>
                <a:srgbClr val="000000"/>
              </a:buClr>
              <a:buSzPts val="1500"/>
              <a:buFont typeface="+mj-lt"/>
              <a:buAutoNum type="arabicPeriod" startAt="12"/>
            </a:pPr>
            <a:endParaRPr lang="en-GB" sz="1500" dirty="0">
              <a:solidFill>
                <a:schemeClr val="dk1"/>
              </a:solidFill>
              <a:latin typeface="Lato"/>
              <a:ea typeface="Lato"/>
              <a:cs typeface="Lato"/>
              <a:sym typeface="Lato"/>
            </a:endParaRPr>
          </a:p>
          <a:p>
            <a:pPr marL="342900" marR="0" lvl="0" indent="-342900" algn="l" rtl="0">
              <a:lnSpc>
                <a:spcPct val="114000"/>
              </a:lnSpc>
              <a:spcBef>
                <a:spcPts val="1000"/>
              </a:spcBef>
              <a:spcAft>
                <a:spcPts val="0"/>
              </a:spcAft>
              <a:buClr>
                <a:srgbClr val="000000"/>
              </a:buClr>
              <a:buSzPts val="1500"/>
              <a:buFont typeface="+mj-lt"/>
              <a:buAutoNum type="arabicPeriod" startAt="12"/>
            </a:pPr>
            <a:endParaRPr lang="en-GB" sz="1500" dirty="0" smtClean="0">
              <a:solidFill>
                <a:schemeClr val="dk1"/>
              </a:solidFill>
              <a:latin typeface="Lato"/>
              <a:ea typeface="Lato"/>
              <a:cs typeface="Lato"/>
              <a:sym typeface="Lato"/>
            </a:endParaRPr>
          </a:p>
          <a:p>
            <a:pPr marL="342900" marR="0" lvl="0" indent="-342900" algn="l" rtl="0">
              <a:lnSpc>
                <a:spcPct val="114000"/>
              </a:lnSpc>
              <a:spcBef>
                <a:spcPts val="1000"/>
              </a:spcBef>
              <a:spcAft>
                <a:spcPts val="0"/>
              </a:spcAft>
              <a:buClr>
                <a:srgbClr val="000000"/>
              </a:buClr>
              <a:buSzPts val="1500"/>
              <a:buFont typeface="+mj-lt"/>
              <a:buAutoNum type="arabicPeriod" startAt="12"/>
            </a:pPr>
            <a:endParaRPr lang="en-GB" sz="1500" dirty="0">
              <a:solidFill>
                <a:schemeClr val="dk1"/>
              </a:solidFill>
              <a:latin typeface="Lato"/>
              <a:ea typeface="Lato"/>
              <a:cs typeface="Lato"/>
              <a:sym typeface="Lato"/>
            </a:endParaRPr>
          </a:p>
          <a:p>
            <a:pPr marL="342900" marR="0" lvl="0" indent="-342900" algn="l" rtl="0">
              <a:lnSpc>
                <a:spcPct val="114000"/>
              </a:lnSpc>
              <a:spcBef>
                <a:spcPts val="1000"/>
              </a:spcBef>
              <a:spcAft>
                <a:spcPts val="0"/>
              </a:spcAft>
              <a:buClr>
                <a:srgbClr val="000000"/>
              </a:buClr>
              <a:buSzPts val="1500"/>
              <a:buFont typeface="+mj-lt"/>
              <a:buAutoNum type="arabicPeriod" startAt="12"/>
            </a:pPr>
            <a:endParaRPr lang="en-GB" sz="1500" dirty="0" smtClean="0">
              <a:solidFill>
                <a:schemeClr val="dk1"/>
              </a:solidFill>
              <a:latin typeface="Lato"/>
              <a:ea typeface="Lato"/>
              <a:cs typeface="Lato"/>
              <a:sym typeface="Lato"/>
            </a:endParaRPr>
          </a:p>
          <a:p>
            <a:pPr marL="342900" marR="0" lvl="0" indent="-342900" algn="l" rtl="0">
              <a:lnSpc>
                <a:spcPct val="114000"/>
              </a:lnSpc>
              <a:spcBef>
                <a:spcPts val="1000"/>
              </a:spcBef>
              <a:spcAft>
                <a:spcPts val="0"/>
              </a:spcAft>
              <a:buClr>
                <a:srgbClr val="000000"/>
              </a:buClr>
              <a:buSzPts val="1500"/>
              <a:buFont typeface="+mj-lt"/>
              <a:buAutoNum type="arabicPeriod" startAt="12"/>
            </a:pPr>
            <a:endParaRPr lang="en-GB" sz="1500" dirty="0">
              <a:solidFill>
                <a:schemeClr val="dk1"/>
              </a:solidFill>
              <a:latin typeface="Lato"/>
              <a:ea typeface="Lato"/>
              <a:cs typeface="Lato"/>
              <a:sym typeface="Lato"/>
            </a:endParaRPr>
          </a:p>
          <a:p>
            <a:pPr marL="342900" marR="0" lvl="0" indent="-342900" algn="l" rtl="0">
              <a:lnSpc>
                <a:spcPct val="114000"/>
              </a:lnSpc>
              <a:spcBef>
                <a:spcPts val="1000"/>
              </a:spcBef>
              <a:spcAft>
                <a:spcPts val="0"/>
              </a:spcAft>
              <a:buClr>
                <a:srgbClr val="000000"/>
              </a:buClr>
              <a:buSzPts val="1500"/>
              <a:buFont typeface="+mj-lt"/>
              <a:buAutoNum type="arabicPeriod" startAt="12"/>
            </a:pPr>
            <a:endParaRPr sz="1500"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651850" y="1656783"/>
            <a:ext cx="7467503" cy="3304515"/>
          </a:xfrm>
          <a:prstGeom prst="rect">
            <a:avLst/>
          </a:prstGeom>
        </p:spPr>
      </p:pic>
    </p:spTree>
    <p:extLst>
      <p:ext uri="{BB962C8B-B14F-4D97-AF65-F5344CB8AC3E}">
        <p14:creationId xmlns:p14="http://schemas.microsoft.com/office/powerpoint/2010/main" val="1770651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pic>
        <p:nvPicPr>
          <p:cNvPr id="4" name="Picture 3"/>
          <p:cNvPicPr/>
          <p:nvPr/>
        </p:nvPicPr>
        <p:blipFill>
          <a:blip r:embed="rId3"/>
          <a:stretch>
            <a:fillRect/>
          </a:stretch>
        </p:blipFill>
        <p:spPr>
          <a:xfrm>
            <a:off x="459087" y="974332"/>
            <a:ext cx="7861048" cy="4014127"/>
          </a:xfrm>
          <a:prstGeom prst="rect">
            <a:avLst/>
          </a:prstGeom>
        </p:spPr>
      </p:pic>
    </p:spTree>
    <p:extLst>
      <p:ext uri="{BB962C8B-B14F-4D97-AF65-F5344CB8AC3E}">
        <p14:creationId xmlns:p14="http://schemas.microsoft.com/office/powerpoint/2010/main" val="3954613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7"/>
          <p:cNvSpPr txBox="1"/>
          <p:nvPr/>
        </p:nvSpPr>
        <p:spPr>
          <a:xfrm>
            <a:off x="338550" y="533475"/>
            <a:ext cx="846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71;p4"/>
          <p:cNvSpPr txBox="1"/>
          <p:nvPr/>
        </p:nvSpPr>
        <p:spPr>
          <a:xfrm>
            <a:off x="349760" y="471975"/>
            <a:ext cx="8138100" cy="461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5000"/>
              </a:lnSpc>
              <a:spcBef>
                <a:spcPts val="0"/>
              </a:spcBef>
              <a:spcAft>
                <a:spcPts val="0"/>
              </a:spcAft>
              <a:buClr>
                <a:srgbClr val="000000"/>
              </a:buClr>
              <a:buSzPts val="1800"/>
              <a:buFont typeface="Arial"/>
              <a:buNone/>
            </a:pPr>
            <a:r>
              <a:rPr lang="en-GB" sz="1800" b="0" i="0" u="none" strike="noStrike" cap="none" dirty="0">
                <a:solidFill>
                  <a:schemeClr val="dk1"/>
                </a:solidFill>
                <a:latin typeface="Lato"/>
                <a:ea typeface="Lato"/>
                <a:cs typeface="Lato"/>
                <a:sym typeface="Lato"/>
              </a:rPr>
              <a:t>The image above displays details about Bank Customer data, including:</a:t>
            </a:r>
            <a:endParaRPr sz="1800" b="0" i="0" u="none" strike="noStrike" cap="none" dirty="0">
              <a:solidFill>
                <a:schemeClr val="dk1"/>
              </a:solidFill>
              <a:latin typeface="Lato"/>
              <a:ea typeface="Lato"/>
              <a:cs typeface="Lato"/>
              <a:sym typeface="Lato"/>
            </a:endParaRPr>
          </a:p>
        </p:txBody>
      </p:sp>
      <p:sp>
        <p:nvSpPr>
          <p:cNvPr id="7" name="Google Shape;71;p4"/>
          <p:cNvSpPr txBox="1"/>
          <p:nvPr/>
        </p:nvSpPr>
        <p:spPr>
          <a:xfrm>
            <a:off x="267560" y="1091522"/>
            <a:ext cx="8302500" cy="35342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spcBef>
                <a:spcPts val="1000"/>
              </a:spcBef>
              <a:buFont typeface="Arial" panose="020B0604020202020204" pitchFamily="34" charset="0"/>
              <a:buChar char="•"/>
            </a:pPr>
            <a:r>
              <a:rPr lang="en-US" b="1" dirty="0" smtClean="0">
                <a:latin typeface="Lato" panose="020B0604020202020204" charset="0"/>
              </a:rPr>
              <a:t>Customer Id :</a:t>
            </a:r>
            <a:r>
              <a:rPr lang="en-US" dirty="0" smtClean="0">
                <a:latin typeface="Lato" panose="020B0604020202020204" charset="0"/>
              </a:rPr>
              <a:t> </a:t>
            </a:r>
            <a:r>
              <a:rPr lang="en-US" dirty="0">
                <a:latin typeface="Lato" panose="020B0604020202020204" charset="0"/>
              </a:rPr>
              <a:t>A unique identifier for each customer.</a:t>
            </a:r>
            <a:endParaRPr lang="en-US" b="1" dirty="0">
              <a:latin typeface="Lato" panose="020B0604020202020204" charset="0"/>
            </a:endParaRPr>
          </a:p>
          <a:p>
            <a:pPr fontAlgn="base">
              <a:spcBef>
                <a:spcPts val="1000"/>
              </a:spcBef>
              <a:buFont typeface="Arial" panose="020B0604020202020204" pitchFamily="34" charset="0"/>
              <a:buChar char="•"/>
            </a:pPr>
            <a:r>
              <a:rPr lang="en-US" b="1" dirty="0" smtClean="0">
                <a:latin typeface="Lato" panose="020B0604020202020204" charset="0"/>
              </a:rPr>
              <a:t>Surname: </a:t>
            </a:r>
            <a:r>
              <a:rPr lang="en-US" dirty="0">
                <a:latin typeface="Lato" panose="020B0604020202020204" charset="0"/>
              </a:rPr>
              <a:t>Last name of the customer</a:t>
            </a:r>
          </a:p>
          <a:p>
            <a:pPr fontAlgn="base">
              <a:spcBef>
                <a:spcPts val="1000"/>
              </a:spcBef>
              <a:buFont typeface="Arial" panose="020B0604020202020204" pitchFamily="34" charset="0"/>
              <a:buChar char="•"/>
            </a:pPr>
            <a:r>
              <a:rPr lang="en-US" b="1" dirty="0" smtClean="0">
                <a:latin typeface="Lato" panose="020B0604020202020204" charset="0"/>
              </a:rPr>
              <a:t>Age: </a:t>
            </a:r>
            <a:r>
              <a:rPr lang="en-US" dirty="0">
                <a:latin typeface="Lato" panose="020B0604020202020204" charset="0"/>
              </a:rPr>
              <a:t>Age of the customer</a:t>
            </a:r>
            <a:endParaRPr lang="en-US" dirty="0">
              <a:latin typeface="Lato" panose="020B0604020202020204" charset="0"/>
            </a:endParaRPr>
          </a:p>
          <a:p>
            <a:pPr fontAlgn="base">
              <a:spcBef>
                <a:spcPts val="1000"/>
              </a:spcBef>
              <a:spcAft>
                <a:spcPts val="1000"/>
              </a:spcAft>
              <a:buFont typeface="Arial" panose="020B0604020202020204" pitchFamily="34" charset="0"/>
              <a:buChar char="•"/>
            </a:pPr>
            <a:r>
              <a:rPr lang="en-US" b="1" dirty="0" smtClean="0">
                <a:latin typeface="Lato" panose="020B0604020202020204" charset="0"/>
              </a:rPr>
              <a:t>Gender ID</a:t>
            </a:r>
            <a:r>
              <a:rPr lang="en-US" b="1" dirty="0">
                <a:latin typeface="Lato" panose="020B0604020202020204" charset="0"/>
              </a:rPr>
              <a:t>:</a:t>
            </a:r>
            <a:r>
              <a:rPr lang="en-US" dirty="0">
                <a:latin typeface="Lato" panose="020B0604020202020204" charset="0"/>
              </a:rPr>
              <a:t> A numerical identifier for the customer's gender, where for example, '1' could represent male and '2' could represent female</a:t>
            </a:r>
            <a:r>
              <a:rPr lang="en-US" dirty="0" smtClean="0">
                <a:latin typeface="Lato" panose="020B0604020202020204" charset="0"/>
              </a:rPr>
              <a:t>.</a:t>
            </a:r>
          </a:p>
          <a:p>
            <a:pPr fontAlgn="base">
              <a:spcBef>
                <a:spcPts val="1000"/>
              </a:spcBef>
              <a:spcAft>
                <a:spcPts val="1000"/>
              </a:spcAft>
              <a:buFont typeface="Arial" panose="020B0604020202020204" pitchFamily="34" charset="0"/>
              <a:buChar char="•"/>
            </a:pPr>
            <a:r>
              <a:rPr lang="en-US" b="1" dirty="0" smtClean="0">
                <a:latin typeface="Lato" panose="020B0604020202020204" charset="0"/>
              </a:rPr>
              <a:t>Estimated Salary: </a:t>
            </a:r>
            <a:r>
              <a:rPr lang="en-US" dirty="0">
                <a:latin typeface="Lato" panose="020B0604020202020204" charset="0"/>
              </a:rPr>
              <a:t>Estimated Salary of the customer </a:t>
            </a:r>
          </a:p>
          <a:p>
            <a:pPr fontAlgn="base">
              <a:spcBef>
                <a:spcPts val="1000"/>
              </a:spcBef>
              <a:spcAft>
                <a:spcPts val="1000"/>
              </a:spcAft>
            </a:pPr>
            <a:r>
              <a:rPr lang="en-US" b="1" dirty="0" smtClean="0">
                <a:latin typeface="Lato" panose="020B0604020202020204" charset="0"/>
              </a:rPr>
              <a:t>Geography ID:</a:t>
            </a:r>
            <a:r>
              <a:rPr lang="en-US" dirty="0">
                <a:latin typeface="Lato" panose="020B0604020202020204" charset="0"/>
              </a:rPr>
              <a:t>A numerical identifier for the customer's </a:t>
            </a:r>
            <a:r>
              <a:rPr lang="en-US" dirty="0" smtClean="0">
                <a:latin typeface="Lato" panose="020B0604020202020204" charset="0"/>
              </a:rPr>
              <a:t>geography , </a:t>
            </a:r>
            <a:r>
              <a:rPr lang="en-US" dirty="0">
                <a:latin typeface="Lato" panose="020B0604020202020204" charset="0"/>
              </a:rPr>
              <a:t>where for example, '1' could represent </a:t>
            </a:r>
            <a:r>
              <a:rPr lang="en-US" dirty="0" smtClean="0">
                <a:latin typeface="Lato" panose="020B0604020202020204" charset="0"/>
              </a:rPr>
              <a:t>France , </a:t>
            </a:r>
            <a:r>
              <a:rPr lang="en-US" dirty="0">
                <a:latin typeface="Lato" panose="020B0604020202020204" charset="0"/>
              </a:rPr>
              <a:t>'2' could represent </a:t>
            </a:r>
            <a:r>
              <a:rPr lang="en-US" dirty="0" smtClean="0">
                <a:latin typeface="Lato" panose="020B0604020202020204" charset="0"/>
              </a:rPr>
              <a:t>Spain and ‘3’ could represent Germany.</a:t>
            </a:r>
            <a:endParaRPr lang="en-US" b="1" dirty="0" smtClean="0">
              <a:latin typeface="Lato" panose="020B0604020202020204" charset="0"/>
            </a:endParaRPr>
          </a:p>
          <a:p>
            <a:pPr fontAlgn="base">
              <a:spcBef>
                <a:spcPts val="1000"/>
              </a:spcBef>
              <a:spcAft>
                <a:spcPts val="1000"/>
              </a:spcAft>
              <a:buFont typeface="Arial" panose="020B0604020202020204" pitchFamily="34" charset="0"/>
              <a:buChar char="•"/>
            </a:pPr>
            <a:r>
              <a:rPr lang="en-US" b="1" dirty="0" smtClean="0">
                <a:latin typeface="Lato" panose="020B0604020202020204" charset="0"/>
              </a:rPr>
              <a:t>Bank DOJ: </a:t>
            </a:r>
            <a:r>
              <a:rPr lang="en-US" dirty="0">
                <a:latin typeface="Lato" panose="020B0604020202020204" charset="0"/>
              </a:rPr>
              <a:t>Joining date of the customer</a:t>
            </a:r>
          </a:p>
        </p:txBody>
      </p:sp>
    </p:spTree>
    <p:extLst>
      <p:ext uri="{BB962C8B-B14F-4D97-AF65-F5344CB8AC3E}">
        <p14:creationId xmlns:p14="http://schemas.microsoft.com/office/powerpoint/2010/main" val="35786170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pic>
        <p:nvPicPr>
          <p:cNvPr id="4" name="Picture 3"/>
          <p:cNvPicPr/>
          <p:nvPr/>
        </p:nvPicPr>
        <p:blipFill>
          <a:blip r:embed="rId3"/>
          <a:stretch>
            <a:fillRect/>
          </a:stretch>
        </p:blipFill>
        <p:spPr>
          <a:xfrm>
            <a:off x="459087" y="814389"/>
            <a:ext cx="7851994" cy="4255551"/>
          </a:xfrm>
          <a:prstGeom prst="rect">
            <a:avLst/>
          </a:prstGeom>
        </p:spPr>
      </p:pic>
    </p:spTree>
    <p:extLst>
      <p:ext uri="{BB962C8B-B14F-4D97-AF65-F5344CB8AC3E}">
        <p14:creationId xmlns:p14="http://schemas.microsoft.com/office/powerpoint/2010/main" val="23226711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61" name="Google Shape;161;p19"/>
          <p:cNvSpPr txBox="1"/>
          <p:nvPr/>
        </p:nvSpPr>
        <p:spPr>
          <a:xfrm>
            <a:off x="386660" y="977778"/>
            <a:ext cx="7899900" cy="3815886"/>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4000"/>
              </a:lnSpc>
              <a:spcBef>
                <a:spcPts val="1000"/>
              </a:spcBef>
              <a:spcAft>
                <a:spcPts val="0"/>
              </a:spcAft>
              <a:buClr>
                <a:srgbClr val="000000"/>
              </a:buClr>
              <a:buSzPts val="1500"/>
              <a:buFont typeface="+mj-lt"/>
              <a:buAutoNum type="arabicPeriod" startAt="13"/>
            </a:pPr>
            <a:r>
              <a:rPr lang="en-GB" sz="1500" dirty="0" smtClean="0">
                <a:solidFill>
                  <a:schemeClr val="dk1"/>
                </a:solidFill>
                <a:latin typeface="Lato"/>
                <a:ea typeface="Lato"/>
                <a:cs typeface="Lato"/>
                <a:sym typeface="Lato"/>
              </a:rPr>
              <a:t>How </a:t>
            </a:r>
            <a:r>
              <a:rPr lang="en-GB" sz="1500" dirty="0">
                <a:solidFill>
                  <a:schemeClr val="dk1"/>
                </a:solidFill>
                <a:latin typeface="Lato"/>
                <a:ea typeface="Lato"/>
                <a:cs typeface="Lato"/>
                <a:sym typeface="Lato"/>
              </a:rPr>
              <a:t>would you approach this problem, if the objective and subjective questions weren't given</a:t>
            </a:r>
            <a:r>
              <a:rPr lang="en-GB" sz="1500" dirty="0" smtClean="0">
                <a:solidFill>
                  <a:schemeClr val="dk1"/>
                </a:solidFill>
                <a:latin typeface="Lato"/>
                <a:ea typeface="Lato"/>
                <a:cs typeface="Lato"/>
                <a:sym typeface="Lato"/>
              </a:rPr>
              <a:t>?</a:t>
            </a:r>
          </a:p>
          <a:p>
            <a:r>
              <a:rPr lang="en-GB" dirty="0">
                <a:solidFill>
                  <a:schemeClr val="dk1"/>
                </a:solidFill>
                <a:latin typeface="Lato"/>
                <a:ea typeface="Lato"/>
                <a:cs typeface="Lato"/>
              </a:rPr>
              <a:t>Approaching a problem without predefined objective and subjective questions can be tricky and complex as it involves a structured and strategic method to identify key areas of focus.</a:t>
            </a:r>
            <a:endParaRPr lang="en-IN" dirty="0">
              <a:solidFill>
                <a:schemeClr val="dk1"/>
              </a:solidFill>
              <a:latin typeface="Lato"/>
              <a:ea typeface="Lato"/>
              <a:cs typeface="Lato"/>
            </a:endParaRPr>
          </a:p>
          <a:p>
            <a:r>
              <a:rPr lang="en-GB" dirty="0">
                <a:solidFill>
                  <a:schemeClr val="dk1"/>
                </a:solidFill>
                <a:latin typeface="Lato"/>
                <a:ea typeface="Lato"/>
                <a:cs typeface="Lato"/>
              </a:rPr>
              <a:t>Certainly, We won’t be able to pull this much information if these pre-defined objective and subjective questions were not given as it have a wide range of question from Analytical approach to hypothesis . But even if the question weren’t given ,we can certainly extract information such as </a:t>
            </a:r>
            <a:endParaRPr lang="en-IN" dirty="0">
              <a:solidFill>
                <a:schemeClr val="dk1"/>
              </a:solidFill>
              <a:latin typeface="Lato"/>
              <a:ea typeface="Lato"/>
              <a:cs typeface="Lato"/>
            </a:endParaRPr>
          </a:p>
          <a:p>
            <a:pPr marL="285750" lvl="0" indent="-285750">
              <a:buFont typeface="Arial" panose="020B0604020202020204" pitchFamily="34" charset="0"/>
              <a:buChar char="•"/>
            </a:pPr>
            <a:r>
              <a:rPr lang="en-GB" dirty="0">
                <a:solidFill>
                  <a:schemeClr val="dk1"/>
                </a:solidFill>
                <a:latin typeface="Lato"/>
                <a:ea typeface="Lato"/>
                <a:cs typeface="Lato"/>
              </a:rPr>
              <a:t>Average balance across different geographical regions and how it’s expanding over the time,</a:t>
            </a:r>
            <a:endParaRPr lang="en-IN" dirty="0">
              <a:solidFill>
                <a:schemeClr val="dk1"/>
              </a:solidFill>
              <a:latin typeface="Lato"/>
              <a:ea typeface="Lato"/>
              <a:cs typeface="Lato"/>
            </a:endParaRPr>
          </a:p>
          <a:p>
            <a:pPr marL="285750" lvl="0" indent="-285750">
              <a:buFont typeface="Arial" panose="020B0604020202020204" pitchFamily="34" charset="0"/>
              <a:buChar char="•"/>
            </a:pPr>
            <a:r>
              <a:rPr lang="en-GB" dirty="0">
                <a:solidFill>
                  <a:schemeClr val="dk1"/>
                </a:solidFill>
                <a:latin typeface="Lato"/>
                <a:ea typeface="Lato"/>
                <a:cs typeface="Lato"/>
              </a:rPr>
              <a:t>Distribution of wealth among male and female </a:t>
            </a:r>
            <a:endParaRPr lang="en-IN" dirty="0">
              <a:solidFill>
                <a:schemeClr val="dk1"/>
              </a:solidFill>
              <a:latin typeface="Lato"/>
              <a:ea typeface="Lato"/>
              <a:cs typeface="Lato"/>
            </a:endParaRPr>
          </a:p>
          <a:p>
            <a:pPr marL="285750" lvl="0" indent="-285750">
              <a:buFont typeface="Arial" panose="020B0604020202020204" pitchFamily="34" charset="0"/>
              <a:buChar char="•"/>
            </a:pPr>
            <a:r>
              <a:rPr lang="en-GB" dirty="0">
                <a:solidFill>
                  <a:schemeClr val="dk1"/>
                </a:solidFill>
                <a:latin typeface="Lato"/>
                <a:ea typeface="Lato"/>
                <a:cs typeface="Lato"/>
              </a:rPr>
              <a:t>Customers with highest estimated salary/balance on gender basic and ranking them in descending order </a:t>
            </a:r>
            <a:endParaRPr lang="en-IN" dirty="0">
              <a:solidFill>
                <a:schemeClr val="dk1"/>
              </a:solidFill>
              <a:latin typeface="Lato"/>
              <a:ea typeface="Lato"/>
              <a:cs typeface="Lato"/>
            </a:endParaRPr>
          </a:p>
          <a:p>
            <a:pPr marL="285750" lvl="0" indent="-285750">
              <a:buFont typeface="Arial" panose="020B0604020202020204" pitchFamily="34" charset="0"/>
              <a:buChar char="•"/>
            </a:pPr>
            <a:r>
              <a:rPr lang="en-GB" dirty="0">
                <a:solidFill>
                  <a:schemeClr val="dk1"/>
                </a:solidFill>
                <a:latin typeface="Lato"/>
                <a:ea typeface="Lato"/>
                <a:cs typeface="Lato"/>
              </a:rPr>
              <a:t>How many active customers are there </a:t>
            </a:r>
            <a:endParaRPr lang="en-IN" dirty="0">
              <a:solidFill>
                <a:schemeClr val="dk1"/>
              </a:solidFill>
              <a:latin typeface="Lato"/>
              <a:ea typeface="Lato"/>
              <a:cs typeface="Lato"/>
            </a:endParaRPr>
          </a:p>
          <a:p>
            <a:pPr marL="285750" lvl="0" indent="-285750">
              <a:buFont typeface="Arial" panose="020B0604020202020204" pitchFamily="34" charset="0"/>
              <a:buChar char="•"/>
            </a:pPr>
            <a:r>
              <a:rPr lang="en-GB" dirty="0">
                <a:solidFill>
                  <a:schemeClr val="dk1"/>
                </a:solidFill>
                <a:latin typeface="Lato"/>
                <a:ea typeface="Lato"/>
                <a:cs typeface="Lato"/>
              </a:rPr>
              <a:t>Churn rate and new customers over the year and so on.</a:t>
            </a:r>
            <a:endParaRPr lang="en-IN" dirty="0">
              <a:solidFill>
                <a:schemeClr val="dk1"/>
              </a:solidFill>
              <a:latin typeface="Lato"/>
              <a:ea typeface="Lato"/>
              <a:cs typeface="Lato"/>
            </a:endParaRPr>
          </a:p>
          <a:p>
            <a:pPr marL="285750" indent="-285750">
              <a:buFont typeface="Arial" panose="020B0604020202020204" pitchFamily="34" charset="0"/>
              <a:buChar char="•"/>
            </a:pPr>
            <a:r>
              <a:rPr lang="en-GB" dirty="0">
                <a:solidFill>
                  <a:schemeClr val="dk1"/>
                </a:solidFill>
                <a:latin typeface="Lato"/>
                <a:ea typeface="Lato"/>
                <a:cs typeface="Lato"/>
              </a:rPr>
              <a:t>And so on… </a:t>
            </a:r>
            <a:endParaRPr lang="en-IN" dirty="0">
              <a:solidFill>
                <a:schemeClr val="dk1"/>
              </a:solidFill>
              <a:latin typeface="Lato"/>
              <a:ea typeface="Lato"/>
              <a:cs typeface="Lato"/>
            </a:endParaRPr>
          </a:p>
          <a:p>
            <a:pPr marR="0" lvl="0" algn="l" rtl="0">
              <a:lnSpc>
                <a:spcPct val="114000"/>
              </a:lnSpc>
              <a:spcBef>
                <a:spcPts val="1000"/>
              </a:spcBef>
              <a:spcAft>
                <a:spcPts val="0"/>
              </a:spcAft>
              <a:buClr>
                <a:srgbClr val="000000"/>
              </a:buClr>
              <a:buSzPts val="1500"/>
            </a:pPr>
            <a:endParaRPr sz="1500" dirty="0">
              <a:solidFill>
                <a:schemeClr val="dk1"/>
              </a:solidFill>
              <a:latin typeface="Lato"/>
              <a:ea typeface="Lato"/>
              <a:cs typeface="Lato"/>
              <a:sym typeface="Lato"/>
            </a:endParaRPr>
          </a:p>
        </p:txBody>
      </p:sp>
    </p:spTree>
    <p:extLst>
      <p:ext uri="{BB962C8B-B14F-4D97-AF65-F5344CB8AC3E}">
        <p14:creationId xmlns:p14="http://schemas.microsoft.com/office/powerpoint/2010/main" val="15111218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i="0" u="none" strike="noStrike" cap="none" dirty="0">
                <a:solidFill>
                  <a:schemeClr val="dk1"/>
                </a:solidFill>
                <a:latin typeface="Lato"/>
                <a:ea typeface="Lato"/>
                <a:cs typeface="Lato"/>
                <a:sym typeface="Lato"/>
              </a:rPr>
              <a:t>Data Analysis and Visualizations </a:t>
            </a:r>
            <a:r>
              <a:rPr lang="en-GB" sz="1600" b="1" i="0" u="none" strike="noStrike" cap="none" dirty="0">
                <a:solidFill>
                  <a:schemeClr val="dk1"/>
                </a:solidFill>
                <a:latin typeface="Lato"/>
                <a:ea typeface="Lato"/>
                <a:cs typeface="Lato"/>
                <a:sym typeface="Lato"/>
              </a:rPr>
              <a:t>(Subjective Question) -</a:t>
            </a:r>
            <a:r>
              <a:rPr lang="en-GB" sz="1900" b="1" i="0" u="none" strike="noStrike" cap="none" dirty="0">
                <a:solidFill>
                  <a:schemeClr val="dk1"/>
                </a:solidFill>
                <a:latin typeface="Lato"/>
                <a:ea typeface="Lato"/>
                <a:cs typeface="Lato"/>
                <a:sym typeface="Lato"/>
              </a:rPr>
              <a:t> (</a:t>
            </a:r>
            <a:r>
              <a:rPr lang="en-GB" sz="1600" b="1" dirty="0" err="1">
                <a:solidFill>
                  <a:schemeClr val="dk1"/>
                </a:solidFill>
                <a:latin typeface="Lato"/>
                <a:ea typeface="Lato"/>
                <a:cs typeface="Lato"/>
                <a:sym typeface="Lato"/>
              </a:rPr>
              <a:t>Cont</a:t>
            </a:r>
            <a:r>
              <a:rPr lang="en-GB" sz="1900" b="1" i="0" u="none" strike="noStrike" cap="none" dirty="0">
                <a:solidFill>
                  <a:schemeClr val="dk1"/>
                </a:solidFill>
                <a:latin typeface="Lato"/>
                <a:ea typeface="Lato"/>
                <a:cs typeface="Lato"/>
                <a:sym typeface="Lato"/>
              </a:rPr>
              <a:t>…)</a:t>
            </a:r>
            <a:endParaRPr sz="1900" b="0" i="0" u="none" strike="noStrike" cap="none" dirty="0">
              <a:solidFill>
                <a:srgbClr val="000000"/>
              </a:solidFill>
              <a:latin typeface="Lato"/>
              <a:ea typeface="Lato"/>
              <a:cs typeface="Lato"/>
              <a:sym typeface="Lato"/>
            </a:endParaRPr>
          </a:p>
        </p:txBody>
      </p:sp>
      <p:sp>
        <p:nvSpPr>
          <p:cNvPr id="161" name="Google Shape;161;p19"/>
          <p:cNvSpPr txBox="1"/>
          <p:nvPr/>
        </p:nvSpPr>
        <p:spPr>
          <a:xfrm>
            <a:off x="386660" y="887240"/>
            <a:ext cx="8358988" cy="4039794"/>
          </a:xfrm>
          <a:prstGeom prst="rect">
            <a:avLst/>
          </a:prstGeom>
          <a:noFill/>
          <a:ln>
            <a:noFill/>
          </a:ln>
        </p:spPr>
        <p:txBody>
          <a:bodyPr spcFirstLastPara="1" wrap="square" lIns="91425" tIns="91425" rIns="91425" bIns="91425" anchor="t" anchorCtr="0">
            <a:spAutoFit/>
          </a:bodyPr>
          <a:lstStyle/>
          <a:p>
            <a:pPr marL="342900" marR="0" lvl="0" indent="-342900" algn="l" rtl="0">
              <a:lnSpc>
                <a:spcPct val="114000"/>
              </a:lnSpc>
              <a:spcBef>
                <a:spcPts val="1000"/>
              </a:spcBef>
              <a:spcAft>
                <a:spcPts val="1000"/>
              </a:spcAft>
              <a:buClr>
                <a:srgbClr val="000000"/>
              </a:buClr>
              <a:buSzPts val="1500"/>
              <a:buFont typeface="+mj-lt"/>
              <a:buAutoNum type="arabicPeriod" startAt="14"/>
            </a:pPr>
            <a:r>
              <a:rPr lang="en-GB" sz="1500" dirty="0" smtClean="0">
                <a:solidFill>
                  <a:schemeClr val="dk1"/>
                </a:solidFill>
                <a:latin typeface="Lato"/>
                <a:ea typeface="Lato"/>
                <a:cs typeface="Lato"/>
                <a:sym typeface="Lato"/>
              </a:rPr>
              <a:t>In </a:t>
            </a:r>
            <a:r>
              <a:rPr lang="en-GB" sz="1500" dirty="0">
                <a:solidFill>
                  <a:schemeClr val="dk1"/>
                </a:solidFill>
                <a:latin typeface="Lato"/>
                <a:ea typeface="Lato"/>
                <a:cs typeface="Lato"/>
                <a:sym typeface="Lato"/>
              </a:rPr>
              <a:t>the “</a:t>
            </a:r>
            <a:r>
              <a:rPr lang="en-GB" sz="1500" dirty="0" err="1">
                <a:solidFill>
                  <a:schemeClr val="dk1"/>
                </a:solidFill>
                <a:latin typeface="Lato"/>
                <a:ea typeface="Lato"/>
                <a:cs typeface="Lato"/>
                <a:sym typeface="Lato"/>
              </a:rPr>
              <a:t>Bank_Churn</a:t>
            </a:r>
            <a:r>
              <a:rPr lang="en-GB" sz="1500" dirty="0">
                <a:solidFill>
                  <a:schemeClr val="dk1"/>
                </a:solidFill>
                <a:latin typeface="Lato"/>
                <a:ea typeface="Lato"/>
                <a:cs typeface="Lato"/>
                <a:sym typeface="Lato"/>
              </a:rPr>
              <a:t>” table how can you modify the name of “</a:t>
            </a:r>
            <a:r>
              <a:rPr lang="en-GB" sz="1500" dirty="0" err="1">
                <a:solidFill>
                  <a:schemeClr val="dk1"/>
                </a:solidFill>
                <a:latin typeface="Lato"/>
                <a:ea typeface="Lato"/>
                <a:cs typeface="Lato"/>
                <a:sym typeface="Lato"/>
              </a:rPr>
              <a:t>HasCrCard</a:t>
            </a:r>
            <a:r>
              <a:rPr lang="en-GB" sz="1500" dirty="0">
                <a:solidFill>
                  <a:schemeClr val="dk1"/>
                </a:solidFill>
                <a:latin typeface="Lato"/>
                <a:ea typeface="Lato"/>
                <a:cs typeface="Lato"/>
                <a:sym typeface="Lato"/>
              </a:rPr>
              <a:t>” column to “</a:t>
            </a:r>
            <a:r>
              <a:rPr lang="en-GB" sz="1500" dirty="0" err="1">
                <a:solidFill>
                  <a:schemeClr val="dk1"/>
                </a:solidFill>
                <a:latin typeface="Lato"/>
                <a:ea typeface="Lato"/>
                <a:cs typeface="Lato"/>
                <a:sym typeface="Lato"/>
              </a:rPr>
              <a:t>Has_creditcard</a:t>
            </a:r>
            <a:r>
              <a:rPr lang="en-GB" sz="1500" dirty="0" smtClean="0">
                <a:solidFill>
                  <a:schemeClr val="dk1"/>
                </a:solidFill>
                <a:latin typeface="Lato"/>
                <a:ea typeface="Lato"/>
                <a:cs typeface="Lato"/>
                <a:sym typeface="Lato"/>
              </a:rPr>
              <a:t>”?</a:t>
            </a:r>
          </a:p>
          <a:p>
            <a:r>
              <a:rPr lang="en-GB" sz="1000" dirty="0"/>
              <a:t>alter table </a:t>
            </a:r>
            <a:r>
              <a:rPr lang="en-GB" sz="1000" dirty="0" err="1"/>
              <a:t>bank_churn</a:t>
            </a:r>
            <a:endParaRPr lang="en-IN" sz="1000" dirty="0"/>
          </a:p>
          <a:p>
            <a:r>
              <a:rPr lang="en-GB" sz="1000" dirty="0"/>
              <a:t>rename column </a:t>
            </a:r>
            <a:r>
              <a:rPr lang="en-GB" sz="1000" dirty="0" err="1"/>
              <a:t>HasCrCard</a:t>
            </a:r>
            <a:r>
              <a:rPr lang="en-GB" sz="1000" dirty="0"/>
              <a:t> to </a:t>
            </a:r>
            <a:r>
              <a:rPr lang="en-GB" sz="1000" dirty="0" err="1"/>
              <a:t>Has_creditCard</a:t>
            </a:r>
            <a:r>
              <a:rPr lang="en-GB" sz="1000" dirty="0"/>
              <a:t>;</a:t>
            </a:r>
            <a:endParaRPr lang="en-IN" sz="1000" dirty="0"/>
          </a:p>
          <a:p>
            <a:r>
              <a:rPr lang="en-GB" sz="1000" dirty="0"/>
              <a:t>	</a:t>
            </a:r>
            <a:endParaRPr lang="en-IN" sz="1000" dirty="0"/>
          </a:p>
          <a:p>
            <a:r>
              <a:rPr lang="en-GB" sz="1000" dirty="0"/>
              <a:t>select * from </a:t>
            </a:r>
            <a:r>
              <a:rPr lang="en-GB" sz="1000" dirty="0" err="1"/>
              <a:t>bank_churn</a:t>
            </a:r>
            <a:r>
              <a:rPr lang="en-GB" sz="1000" dirty="0" smtClean="0"/>
              <a:t>;</a:t>
            </a:r>
          </a:p>
          <a:p>
            <a:endParaRPr lang="en-GB" sz="1000" dirty="0"/>
          </a:p>
          <a:p>
            <a:endParaRPr lang="en-GB" sz="1000" dirty="0" smtClean="0"/>
          </a:p>
          <a:p>
            <a:endParaRPr lang="en-GB" sz="1000" dirty="0"/>
          </a:p>
          <a:p>
            <a:endParaRPr lang="en-GB" sz="1000" dirty="0" smtClean="0"/>
          </a:p>
          <a:p>
            <a:endParaRPr lang="en-GB" sz="1000" dirty="0"/>
          </a:p>
          <a:p>
            <a:endParaRPr lang="en-GB" sz="1000" dirty="0" smtClean="0"/>
          </a:p>
          <a:p>
            <a:endParaRPr lang="en-GB" sz="1000" dirty="0"/>
          </a:p>
          <a:p>
            <a:endParaRPr lang="en-GB" sz="1000" dirty="0" smtClean="0"/>
          </a:p>
          <a:p>
            <a:endParaRPr lang="en-GB" sz="1000" dirty="0"/>
          </a:p>
          <a:p>
            <a:endParaRPr lang="en-GB" sz="1000" dirty="0" smtClean="0"/>
          </a:p>
          <a:p>
            <a:endParaRPr lang="en-GB" sz="1000" dirty="0"/>
          </a:p>
          <a:p>
            <a:endParaRPr lang="en-IN" sz="1000" dirty="0"/>
          </a:p>
          <a:p>
            <a:pPr marR="0" lvl="0" algn="l" rtl="0">
              <a:lnSpc>
                <a:spcPct val="114000"/>
              </a:lnSpc>
              <a:spcBef>
                <a:spcPts val="1000"/>
              </a:spcBef>
              <a:spcAft>
                <a:spcPts val="1000"/>
              </a:spcAft>
              <a:buClr>
                <a:srgbClr val="000000"/>
              </a:buClr>
              <a:buSzPts val="1500"/>
            </a:pPr>
            <a:endParaRPr lang="en-GB" sz="1500" dirty="0">
              <a:solidFill>
                <a:schemeClr val="dk1"/>
              </a:solidFill>
              <a:latin typeface="Lato"/>
              <a:ea typeface="Lato"/>
              <a:cs typeface="Lato"/>
              <a:sym typeface="Lato"/>
            </a:endParaRPr>
          </a:p>
        </p:txBody>
      </p:sp>
      <p:pic>
        <p:nvPicPr>
          <p:cNvPr id="4" name="Picture 3"/>
          <p:cNvPicPr/>
          <p:nvPr/>
        </p:nvPicPr>
        <p:blipFill>
          <a:blip r:embed="rId3"/>
          <a:stretch>
            <a:fillRect/>
          </a:stretch>
        </p:blipFill>
        <p:spPr>
          <a:xfrm>
            <a:off x="3697054" y="1543691"/>
            <a:ext cx="4713614" cy="3310915"/>
          </a:xfrm>
          <a:prstGeom prst="rect">
            <a:avLst/>
          </a:prstGeom>
        </p:spPr>
      </p:pic>
    </p:spTree>
    <p:extLst>
      <p:ext uri="{BB962C8B-B14F-4D97-AF65-F5344CB8AC3E}">
        <p14:creationId xmlns:p14="http://schemas.microsoft.com/office/powerpoint/2010/main" val="31436418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3"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dirty="0" smtClean="0">
                <a:solidFill>
                  <a:schemeClr val="dk1"/>
                </a:solidFill>
                <a:latin typeface="Lato"/>
                <a:ea typeface="Lato"/>
                <a:cs typeface="Lato"/>
                <a:sym typeface="Lato"/>
              </a:rPr>
              <a:t>Dashboard: </a:t>
            </a:r>
            <a:endParaRPr sz="1900" b="0" i="0" u="none" strike="noStrike" cap="none" dirty="0">
              <a:solidFill>
                <a:srgbClr val="000000"/>
              </a:solidFill>
              <a:latin typeface="Lato"/>
              <a:ea typeface="Lato"/>
              <a:cs typeface="Lato"/>
              <a:sym typeface="Lato"/>
            </a:endParaRPr>
          </a:p>
        </p:txBody>
      </p:sp>
      <p:pic>
        <p:nvPicPr>
          <p:cNvPr id="2" name="Picture 1"/>
          <p:cNvPicPr>
            <a:picLocks noChangeAspect="1"/>
          </p:cNvPicPr>
          <p:nvPr/>
        </p:nvPicPr>
        <p:blipFill>
          <a:blip r:embed="rId3"/>
          <a:stretch>
            <a:fillRect/>
          </a:stretch>
        </p:blipFill>
        <p:spPr>
          <a:xfrm>
            <a:off x="497120" y="732044"/>
            <a:ext cx="7985029" cy="420762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3"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dirty="0" smtClean="0">
                <a:solidFill>
                  <a:schemeClr val="dk1"/>
                </a:solidFill>
                <a:latin typeface="Lato"/>
                <a:ea typeface="Lato"/>
                <a:cs typeface="Lato"/>
                <a:sym typeface="Lato"/>
              </a:rPr>
              <a:t>Dashboard: </a:t>
            </a:r>
            <a:endParaRPr sz="1900" b="0" i="0" u="none" strike="noStrike" cap="none" dirty="0">
              <a:solidFill>
                <a:srgbClr val="000000"/>
              </a:solidFill>
              <a:latin typeface="Lato"/>
              <a:ea typeface="Lato"/>
              <a:cs typeface="Lato"/>
              <a:sym typeface="Lato"/>
            </a:endParaRPr>
          </a:p>
        </p:txBody>
      </p:sp>
      <p:pic>
        <p:nvPicPr>
          <p:cNvPr id="4" name="Picture 3"/>
          <p:cNvPicPr>
            <a:picLocks noChangeAspect="1"/>
          </p:cNvPicPr>
          <p:nvPr/>
        </p:nvPicPr>
        <p:blipFill>
          <a:blip r:embed="rId3"/>
          <a:stretch>
            <a:fillRect/>
          </a:stretch>
        </p:blipFill>
        <p:spPr>
          <a:xfrm>
            <a:off x="459087" y="732044"/>
            <a:ext cx="7785463" cy="4301533"/>
          </a:xfrm>
          <a:prstGeom prst="rect">
            <a:avLst/>
          </a:prstGeom>
        </p:spPr>
      </p:pic>
    </p:spTree>
    <p:extLst>
      <p:ext uri="{BB962C8B-B14F-4D97-AF65-F5344CB8AC3E}">
        <p14:creationId xmlns:p14="http://schemas.microsoft.com/office/powerpoint/2010/main" val="16057106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3"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dirty="0" smtClean="0">
                <a:solidFill>
                  <a:schemeClr val="dk1"/>
                </a:solidFill>
                <a:latin typeface="Lato"/>
                <a:ea typeface="Lato"/>
                <a:cs typeface="Lato"/>
                <a:sym typeface="Lato"/>
              </a:rPr>
              <a:t>Dashboard: </a:t>
            </a:r>
            <a:endParaRPr sz="1900" b="0" i="0" u="none" strike="noStrike" cap="none" dirty="0">
              <a:solidFill>
                <a:srgbClr val="000000"/>
              </a:solidFill>
              <a:latin typeface="Lato"/>
              <a:ea typeface="Lato"/>
              <a:cs typeface="Lato"/>
              <a:sym typeface="Lato"/>
            </a:endParaRPr>
          </a:p>
        </p:txBody>
      </p:sp>
      <p:pic>
        <p:nvPicPr>
          <p:cNvPr id="2" name="Picture 1"/>
          <p:cNvPicPr>
            <a:picLocks noChangeAspect="1"/>
          </p:cNvPicPr>
          <p:nvPr/>
        </p:nvPicPr>
        <p:blipFill>
          <a:blip r:embed="rId3"/>
          <a:stretch>
            <a:fillRect/>
          </a:stretch>
        </p:blipFill>
        <p:spPr>
          <a:xfrm>
            <a:off x="459086" y="732044"/>
            <a:ext cx="7927267" cy="4284093"/>
          </a:xfrm>
          <a:prstGeom prst="rect">
            <a:avLst/>
          </a:prstGeom>
        </p:spPr>
      </p:pic>
    </p:spTree>
    <p:extLst>
      <p:ext uri="{BB962C8B-B14F-4D97-AF65-F5344CB8AC3E}">
        <p14:creationId xmlns:p14="http://schemas.microsoft.com/office/powerpoint/2010/main" val="1447436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4" name="Google Shape;160;p19"/>
          <p:cNvSpPr txBox="1"/>
          <p:nvPr/>
        </p:nvSpPr>
        <p:spPr>
          <a:xfrm>
            <a:off x="459087" y="214112"/>
            <a:ext cx="7580389" cy="517932"/>
          </a:xfrm>
          <a:prstGeom prst="rect">
            <a:avLst/>
          </a:prstGeom>
          <a:noFill/>
          <a:ln>
            <a:noFill/>
          </a:ln>
        </p:spPr>
        <p:txBody>
          <a:bodyPr spcFirstLastPara="1" wrap="square" lIns="91425" tIns="91425" rIns="91425" bIns="91425" anchor="t" anchorCtr="0">
            <a:spAutoFit/>
          </a:bodyPr>
          <a:lstStyle/>
          <a:p>
            <a:pPr marL="0" marR="0" lvl="0" indent="0" algn="l" rtl="0">
              <a:lnSpc>
                <a:spcPct val="114000"/>
              </a:lnSpc>
              <a:spcBef>
                <a:spcPts val="0"/>
              </a:spcBef>
              <a:spcAft>
                <a:spcPts val="0"/>
              </a:spcAft>
              <a:buClr>
                <a:srgbClr val="000000"/>
              </a:buClr>
              <a:buSzPts val="1900"/>
              <a:buFont typeface="Arial"/>
              <a:buNone/>
            </a:pPr>
            <a:r>
              <a:rPr lang="en-GB" sz="1900" b="1" dirty="0" smtClean="0">
                <a:solidFill>
                  <a:schemeClr val="dk1"/>
                </a:solidFill>
                <a:latin typeface="Lato"/>
                <a:ea typeface="Lato"/>
                <a:cs typeface="Lato"/>
                <a:sym typeface="Lato"/>
              </a:rPr>
              <a:t>Conclusion: 	</a:t>
            </a:r>
            <a:endParaRPr sz="1900" b="0" i="0" u="none" strike="noStrike" cap="none" dirty="0">
              <a:solidFill>
                <a:srgbClr val="000000"/>
              </a:solidFill>
              <a:latin typeface="Lato"/>
              <a:ea typeface="Lato"/>
              <a:cs typeface="Lato"/>
              <a:sym typeface="Lato"/>
            </a:endParaRPr>
          </a:p>
        </p:txBody>
      </p:sp>
      <p:sp>
        <p:nvSpPr>
          <p:cNvPr id="5" name="Google Shape;161;p19"/>
          <p:cNvSpPr txBox="1"/>
          <p:nvPr/>
        </p:nvSpPr>
        <p:spPr>
          <a:xfrm>
            <a:off x="386660" y="887240"/>
            <a:ext cx="8358988" cy="3031569"/>
          </a:xfrm>
          <a:prstGeom prst="rect">
            <a:avLst/>
          </a:prstGeom>
          <a:noFill/>
          <a:ln>
            <a:noFill/>
          </a:ln>
        </p:spPr>
        <p:txBody>
          <a:bodyPr spcFirstLastPara="1" wrap="square" lIns="91425" tIns="91425" rIns="91425" bIns="91425" anchor="t" anchorCtr="0">
            <a:spAutoFit/>
          </a:bodyPr>
          <a:lstStyle/>
          <a:p>
            <a:r>
              <a:rPr lang="en-US" sz="1500" dirty="0">
                <a:solidFill>
                  <a:schemeClr val="dk1"/>
                </a:solidFill>
                <a:latin typeface="Lato"/>
                <a:ea typeface="Lato"/>
                <a:cs typeface="Lato"/>
              </a:rPr>
              <a:t>Our comprehensive analysis provided valuable insights into customer behavior, revealing key factors influencing churn and </a:t>
            </a:r>
            <a:r>
              <a:rPr lang="en-US" sz="1500" dirty="0" smtClean="0">
                <a:solidFill>
                  <a:schemeClr val="dk1"/>
                </a:solidFill>
                <a:latin typeface="Lato"/>
                <a:ea typeface="Lato"/>
                <a:cs typeface="Lato"/>
              </a:rPr>
              <a:t>retention with visualizations and insights . </a:t>
            </a:r>
            <a:r>
              <a:rPr lang="en-US" sz="1500" dirty="0">
                <a:solidFill>
                  <a:schemeClr val="dk1"/>
                </a:solidFill>
                <a:latin typeface="Lato"/>
                <a:ea typeface="Lato"/>
                <a:cs typeface="Lato"/>
              </a:rPr>
              <a:t>By leveraging these insights, we can</a:t>
            </a:r>
            <a:r>
              <a:rPr lang="en-US" sz="1500" dirty="0">
                <a:solidFill>
                  <a:schemeClr val="dk1"/>
                </a:solidFill>
                <a:latin typeface="Lato"/>
                <a:ea typeface="Lato"/>
                <a:cs typeface="Lato"/>
              </a:rPr>
              <a:t>:</a:t>
            </a:r>
          </a:p>
          <a:p>
            <a:endParaRPr lang="en-US" sz="1600" dirty="0"/>
          </a:p>
          <a:p>
            <a:pPr marL="342900" indent="-342900">
              <a:buFont typeface="+mj-lt"/>
              <a:buAutoNum type="arabicPeriod"/>
            </a:pPr>
            <a:r>
              <a:rPr lang="en-US" sz="1600" b="1" dirty="0"/>
              <a:t>Enhance Engagement</a:t>
            </a:r>
            <a:r>
              <a:rPr lang="en-US" sz="1600" dirty="0"/>
              <a:t>: F</a:t>
            </a:r>
            <a:r>
              <a:rPr lang="en-US" sz="1500" dirty="0">
                <a:solidFill>
                  <a:schemeClr val="dk1"/>
                </a:solidFill>
                <a:latin typeface="Lato"/>
                <a:ea typeface="Lato"/>
                <a:cs typeface="Lato"/>
              </a:rPr>
              <a:t>ocus on activity status and product usage to improve retention</a:t>
            </a:r>
            <a:r>
              <a:rPr lang="en-US" sz="1600" dirty="0" smtClean="0"/>
              <a:t>.</a:t>
            </a:r>
          </a:p>
          <a:p>
            <a:pPr marL="342900" indent="-342900">
              <a:buFont typeface="+mj-lt"/>
              <a:buAutoNum type="arabicPeriod"/>
            </a:pPr>
            <a:endParaRPr lang="en-US" sz="1600" dirty="0"/>
          </a:p>
          <a:p>
            <a:pPr marL="342900" indent="-342900">
              <a:buFont typeface="+mj-lt"/>
              <a:buAutoNum type="arabicPeriod"/>
            </a:pPr>
            <a:r>
              <a:rPr lang="en-US" sz="1600" b="1" dirty="0"/>
              <a:t>Targeted Marketing</a:t>
            </a:r>
            <a:r>
              <a:rPr lang="en-US" sz="1600" dirty="0"/>
              <a:t>: </a:t>
            </a:r>
            <a:r>
              <a:rPr lang="en-US" sz="1500" dirty="0">
                <a:solidFill>
                  <a:schemeClr val="dk1"/>
                </a:solidFill>
                <a:latin typeface="Lato"/>
                <a:ea typeface="Lato"/>
                <a:cs typeface="Lato"/>
              </a:rPr>
              <a:t>Develop data-driven marketing strategies to engage high-risk segments</a:t>
            </a:r>
            <a:r>
              <a:rPr lang="en-US" sz="1500" dirty="0" smtClean="0">
                <a:solidFill>
                  <a:schemeClr val="dk1"/>
                </a:solidFill>
                <a:latin typeface="Lato"/>
                <a:ea typeface="Lato"/>
                <a:cs typeface="Lato"/>
              </a:rPr>
              <a:t>.</a:t>
            </a:r>
          </a:p>
          <a:p>
            <a:pPr marL="342900" indent="-342900">
              <a:buFont typeface="+mj-lt"/>
              <a:buAutoNum type="arabicPeriod"/>
            </a:pPr>
            <a:endParaRPr lang="en-US" sz="1500" dirty="0">
              <a:solidFill>
                <a:schemeClr val="dk1"/>
              </a:solidFill>
              <a:latin typeface="Lato"/>
              <a:ea typeface="Lato"/>
              <a:cs typeface="Lato"/>
            </a:endParaRPr>
          </a:p>
          <a:p>
            <a:pPr marL="342900" indent="-342900">
              <a:buFont typeface="+mj-lt"/>
              <a:buAutoNum type="arabicPeriod"/>
            </a:pPr>
            <a:r>
              <a:rPr lang="en-US" sz="1600" b="1" dirty="0"/>
              <a:t>Product Development</a:t>
            </a:r>
            <a:r>
              <a:rPr lang="en-US" sz="1600" dirty="0"/>
              <a:t>: </a:t>
            </a:r>
            <a:r>
              <a:rPr lang="en-US" sz="1500" dirty="0">
                <a:solidFill>
                  <a:schemeClr val="dk1"/>
                </a:solidFill>
                <a:latin typeface="Lato"/>
                <a:ea typeface="Lato"/>
                <a:cs typeface="Lato"/>
              </a:rPr>
              <a:t>Create products and services that cater to the needs of mid-career professionals and high-balance customers</a:t>
            </a:r>
            <a:r>
              <a:rPr lang="en-US" sz="1500" dirty="0" smtClean="0">
                <a:solidFill>
                  <a:schemeClr val="dk1"/>
                </a:solidFill>
                <a:latin typeface="Lato"/>
                <a:ea typeface="Lato"/>
                <a:cs typeface="Lato"/>
              </a:rPr>
              <a:t>.</a:t>
            </a:r>
          </a:p>
          <a:p>
            <a:endParaRPr lang="en-US" sz="1500" dirty="0" smtClean="0">
              <a:solidFill>
                <a:schemeClr val="dk1"/>
              </a:solidFill>
              <a:latin typeface="Lato"/>
              <a:ea typeface="Lato"/>
              <a:cs typeface="Lato"/>
            </a:endParaRPr>
          </a:p>
        </p:txBody>
      </p:sp>
    </p:spTree>
    <p:extLst>
      <p:ext uri="{BB962C8B-B14F-4D97-AF65-F5344CB8AC3E}">
        <p14:creationId xmlns:p14="http://schemas.microsoft.com/office/powerpoint/2010/main" val="6986273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4"/>
          <p:cNvPicPr preferRelativeResize="0"/>
          <p:nvPr/>
        </p:nvPicPr>
        <p:blipFill rotWithShape="1">
          <a:blip r:embed="rId3">
            <a:alphaModFix/>
          </a:blip>
          <a:srcRect/>
          <a:stretch/>
        </p:blipFill>
        <p:spPr>
          <a:xfrm>
            <a:off x="1528750" y="857250"/>
            <a:ext cx="6086475" cy="3429000"/>
          </a:xfrm>
          <a:prstGeom prst="rect">
            <a:avLst/>
          </a:prstGeom>
          <a:noFill/>
          <a:ln>
            <a:noFill/>
          </a:ln>
        </p:spPr>
      </p:pic>
    </p:spTree>
    <p:extLst>
      <p:ext uri="{BB962C8B-B14F-4D97-AF65-F5344CB8AC3E}">
        <p14:creationId xmlns:p14="http://schemas.microsoft.com/office/powerpoint/2010/main" val="3419127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7"/>
          <p:cNvSpPr txBox="1"/>
          <p:nvPr/>
        </p:nvSpPr>
        <p:spPr>
          <a:xfrm>
            <a:off x="338550" y="533475"/>
            <a:ext cx="846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7"/>
          <p:cNvSpPr txBox="1"/>
          <p:nvPr/>
        </p:nvSpPr>
        <p:spPr>
          <a:xfrm>
            <a:off x="338550" y="4116000"/>
            <a:ext cx="8654700" cy="554400"/>
          </a:xfrm>
          <a:prstGeom prst="rect">
            <a:avLst/>
          </a:prstGeom>
          <a:noFill/>
          <a:ln>
            <a:noFill/>
          </a:ln>
        </p:spPr>
        <p:txBody>
          <a:bodyPr spcFirstLastPara="1" wrap="square" lIns="91425" tIns="91425" rIns="91425" bIns="91425" anchor="t" anchorCtr="0">
            <a:noAutofit/>
          </a:bodyPr>
          <a:lstStyle/>
          <a:p>
            <a:pPr marL="914400" marR="0" lvl="0" indent="45720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Use this </a:t>
            </a:r>
            <a:r>
              <a:rPr lang="en-GB" sz="1400" b="1" i="0" u="sng" strike="noStrike" cap="none">
                <a:solidFill>
                  <a:schemeClr val="hlink"/>
                </a:solidFill>
                <a:latin typeface="Arial"/>
                <a:ea typeface="Arial"/>
                <a:cs typeface="Arial"/>
                <a:sym typeface="Arial"/>
                <a:hlinkClick r:id="rId3"/>
              </a:rPr>
              <a:t>Link</a:t>
            </a:r>
            <a:r>
              <a:rPr lang="en-GB" sz="1400" b="0" i="0" u="none" strike="noStrike" cap="none">
                <a:solidFill>
                  <a:srgbClr val="000000"/>
                </a:solidFill>
                <a:latin typeface="Arial"/>
                <a:ea typeface="Arial"/>
                <a:cs typeface="Arial"/>
                <a:sym typeface="Arial"/>
              </a:rPr>
              <a:t> for copying and then manipulating the dataset.</a:t>
            </a:r>
            <a:endParaRPr sz="1400" b="0" i="0" u="none" strike="noStrike" cap="none">
              <a:solidFill>
                <a:srgbClr val="000000"/>
              </a:solidFill>
              <a:latin typeface="Arial"/>
              <a:ea typeface="Arial"/>
              <a:cs typeface="Arial"/>
              <a:sym typeface="Arial"/>
            </a:endParaRPr>
          </a:p>
        </p:txBody>
      </p:sp>
      <p:pic>
        <p:nvPicPr>
          <p:cNvPr id="91" name="Google Shape;91;p7"/>
          <p:cNvPicPr preferRelativeResize="0"/>
          <p:nvPr/>
        </p:nvPicPr>
        <p:blipFill rotWithShape="1">
          <a:blip r:embed="rId4">
            <a:alphaModFix/>
          </a:blip>
          <a:srcRect/>
          <a:stretch/>
        </p:blipFill>
        <p:spPr>
          <a:xfrm>
            <a:off x="2727737" y="1235300"/>
            <a:ext cx="3688525" cy="2579075"/>
          </a:xfrm>
          <a:prstGeom prst="rect">
            <a:avLst/>
          </a:prstGeom>
          <a:noFill/>
          <a:ln>
            <a:noFill/>
          </a:ln>
        </p:spPr>
      </p:pic>
    </p:spTree>
    <p:extLst>
      <p:ext uri="{BB962C8B-B14F-4D97-AF65-F5344CB8AC3E}">
        <p14:creationId xmlns:p14="http://schemas.microsoft.com/office/powerpoint/2010/main" val="3354594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1049</TotalTime>
  <Words>5200</Words>
  <Application>Microsoft Office PowerPoint</Application>
  <PresentationFormat>On-screen Show (16:9)</PresentationFormat>
  <Paragraphs>855</Paragraphs>
  <Slides>87</Slides>
  <Notes>87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Calibri</vt:lpstr>
      <vt:lpstr>Lato</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Windows10</dc:creator>
  <cp:lastModifiedBy>Windows10</cp:lastModifiedBy>
  <cp:revision>51</cp:revision>
  <dcterms:modified xsi:type="dcterms:W3CDTF">2024-06-05T18:31:35Z</dcterms:modified>
</cp:coreProperties>
</file>